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handoutMasterIdLst>
    <p:handoutMasterId r:id="rId94"/>
  </p:handoutMasterIdLst>
  <p:sldIdLst>
    <p:sldId id="311" r:id="rId2"/>
    <p:sldId id="553" r:id="rId3"/>
    <p:sldId id="555" r:id="rId4"/>
    <p:sldId id="554" r:id="rId5"/>
    <p:sldId id="382" r:id="rId6"/>
    <p:sldId id="529" r:id="rId7"/>
    <p:sldId id="530" r:id="rId8"/>
    <p:sldId id="531" r:id="rId9"/>
    <p:sldId id="528" r:id="rId10"/>
    <p:sldId id="507" r:id="rId11"/>
    <p:sldId id="509" r:id="rId12"/>
    <p:sldId id="510" r:id="rId13"/>
    <p:sldId id="511" r:id="rId14"/>
    <p:sldId id="532" r:id="rId15"/>
    <p:sldId id="512" r:id="rId16"/>
    <p:sldId id="533" r:id="rId17"/>
    <p:sldId id="534" r:id="rId18"/>
    <p:sldId id="535" r:id="rId19"/>
    <p:sldId id="519" r:id="rId20"/>
    <p:sldId id="521" r:id="rId21"/>
    <p:sldId id="523" r:id="rId22"/>
    <p:sldId id="525" r:id="rId23"/>
    <p:sldId id="527" r:id="rId24"/>
    <p:sldId id="536" r:id="rId25"/>
    <p:sldId id="537" r:id="rId26"/>
    <p:sldId id="538" r:id="rId27"/>
    <p:sldId id="539" r:id="rId28"/>
    <p:sldId id="540" r:id="rId29"/>
    <p:sldId id="541" r:id="rId30"/>
    <p:sldId id="542" r:id="rId31"/>
    <p:sldId id="543" r:id="rId32"/>
    <p:sldId id="545" r:id="rId33"/>
    <p:sldId id="544" r:id="rId34"/>
    <p:sldId id="546" r:id="rId35"/>
    <p:sldId id="547" r:id="rId36"/>
    <p:sldId id="548" r:id="rId37"/>
    <p:sldId id="549" r:id="rId38"/>
    <p:sldId id="550" r:id="rId39"/>
    <p:sldId id="556" r:id="rId40"/>
    <p:sldId id="506" r:id="rId41"/>
    <p:sldId id="508" r:id="rId42"/>
    <p:sldId id="557" r:id="rId43"/>
    <p:sldId id="558" r:id="rId44"/>
    <p:sldId id="445" r:id="rId45"/>
    <p:sldId id="559" r:id="rId46"/>
    <p:sldId id="560" r:id="rId47"/>
    <p:sldId id="513" r:id="rId48"/>
    <p:sldId id="514" r:id="rId49"/>
    <p:sldId id="515" r:id="rId50"/>
    <p:sldId id="516" r:id="rId51"/>
    <p:sldId id="517" r:id="rId52"/>
    <p:sldId id="518" r:id="rId53"/>
    <p:sldId id="561" r:id="rId54"/>
    <p:sldId id="562" r:id="rId55"/>
    <p:sldId id="563" r:id="rId56"/>
    <p:sldId id="564" r:id="rId57"/>
    <p:sldId id="565" r:id="rId58"/>
    <p:sldId id="566" r:id="rId59"/>
    <p:sldId id="567" r:id="rId60"/>
    <p:sldId id="568" r:id="rId61"/>
    <p:sldId id="569" r:id="rId62"/>
    <p:sldId id="570" r:id="rId63"/>
    <p:sldId id="571" r:id="rId64"/>
    <p:sldId id="572" r:id="rId65"/>
    <p:sldId id="573" r:id="rId66"/>
    <p:sldId id="574" r:id="rId67"/>
    <p:sldId id="575" r:id="rId68"/>
    <p:sldId id="576" r:id="rId69"/>
    <p:sldId id="577" r:id="rId70"/>
    <p:sldId id="578" r:id="rId71"/>
    <p:sldId id="522" r:id="rId72"/>
    <p:sldId id="579" r:id="rId73"/>
    <p:sldId id="524" r:id="rId74"/>
    <p:sldId id="580" r:id="rId75"/>
    <p:sldId id="581" r:id="rId76"/>
    <p:sldId id="582" r:id="rId77"/>
    <p:sldId id="583" r:id="rId78"/>
    <p:sldId id="584" r:id="rId79"/>
    <p:sldId id="585" r:id="rId80"/>
    <p:sldId id="586" r:id="rId81"/>
    <p:sldId id="587" r:id="rId82"/>
    <p:sldId id="588" r:id="rId83"/>
    <p:sldId id="589" r:id="rId84"/>
    <p:sldId id="590" r:id="rId85"/>
    <p:sldId id="591" r:id="rId86"/>
    <p:sldId id="592" r:id="rId87"/>
    <p:sldId id="593" r:id="rId88"/>
    <p:sldId id="594" r:id="rId89"/>
    <p:sldId id="595" r:id="rId90"/>
    <p:sldId id="596" r:id="rId91"/>
    <p:sldId id="493" r:id="rId92"/>
  </p:sldIdLst>
  <p:sldSz cx="9144000" cy="6858000" type="screen4x3"/>
  <p:notesSz cx="6743700" cy="9893300"/>
  <p:defaultTextStyle>
    <a:defPPr>
      <a:defRPr lang="cs-CZ"/>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436" userDrawn="1">
          <p15:clr>
            <a:srgbClr val="A4A3A4"/>
          </p15:clr>
        </p15:guide>
        <p15:guide id="2" orient="horz" pos="4176">
          <p15:clr>
            <a:srgbClr val="A4A3A4"/>
          </p15:clr>
        </p15:guide>
        <p15:guide id="3" orient="horz" pos="1026" userDrawn="1">
          <p15:clr>
            <a:srgbClr val="A4A3A4"/>
          </p15:clr>
        </p15:guide>
        <p15:guide id="4" orient="horz" pos="2727" userDrawn="1">
          <p15:clr>
            <a:srgbClr val="A4A3A4"/>
          </p15:clr>
        </p15:guide>
        <p15:guide id="5" orient="horz" pos="1632">
          <p15:clr>
            <a:srgbClr val="A4A3A4"/>
          </p15:clr>
        </p15:guide>
        <p15:guide id="6" orient="horz" pos="3158" userDrawn="1">
          <p15:clr>
            <a:srgbClr val="A4A3A4"/>
          </p15:clr>
        </p15:guide>
        <p15:guide id="7" orient="horz" pos="1951">
          <p15:clr>
            <a:srgbClr val="A4A3A4"/>
          </p15:clr>
        </p15:guide>
        <p15:guide id="8" orient="horz" pos="1168">
          <p15:clr>
            <a:srgbClr val="A4A3A4"/>
          </p15:clr>
        </p15:guide>
        <p15:guide id="9" pos="5523">
          <p15:clr>
            <a:srgbClr val="A4A3A4"/>
          </p15:clr>
        </p15:guide>
        <p15:guide id="10" pos="2880">
          <p15:clr>
            <a:srgbClr val="A4A3A4"/>
          </p15:clr>
        </p15:guide>
        <p15:guide id="11" pos="23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137B"/>
    <a:srgbClr val="66FF66"/>
    <a:srgbClr val="CCECFF"/>
    <a:srgbClr val="EEB002"/>
    <a:srgbClr val="FF9966"/>
    <a:srgbClr val="339933"/>
    <a:srgbClr val="FF66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8" autoAdjust="0"/>
    <p:restoredTop sz="94614" autoAdjust="0"/>
  </p:normalViewPr>
  <p:slideViewPr>
    <p:cSldViewPr snapToGrid="0">
      <p:cViewPr varScale="1">
        <p:scale>
          <a:sx n="102" d="100"/>
          <a:sy n="102" d="100"/>
        </p:scale>
        <p:origin x="1326" y="90"/>
      </p:cViewPr>
      <p:guideLst>
        <p:guide orient="horz" pos="436"/>
        <p:guide orient="horz" pos="4176"/>
        <p:guide orient="horz" pos="1026"/>
        <p:guide orient="horz" pos="2727"/>
        <p:guide orient="horz" pos="1632"/>
        <p:guide orient="horz" pos="3158"/>
        <p:guide orient="horz" pos="1951"/>
        <p:guide orient="horz" pos="1168"/>
        <p:guide pos="5523"/>
        <p:guide pos="2880"/>
        <p:guide pos="237"/>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22588" cy="493713"/>
          </a:xfrm>
          <a:prstGeom prst="rect">
            <a:avLst/>
          </a:prstGeom>
          <a:noFill/>
          <a:ln w="9525">
            <a:noFill/>
            <a:miter lim="800000"/>
            <a:headEnd/>
            <a:tailEnd/>
          </a:ln>
          <a:effectLst/>
        </p:spPr>
        <p:txBody>
          <a:bodyPr vert="horz" wrap="square" lIns="91013" tIns="45507" rIns="91013" bIns="45507" numCol="1" anchor="t" anchorCtr="0" compatLnSpc="1">
            <a:prstTxWarp prst="textNoShape">
              <a:avLst/>
            </a:prstTxWarp>
          </a:bodyPr>
          <a:lstStyle>
            <a:lvl1pPr defTabSz="908050">
              <a:defRPr sz="1200"/>
            </a:lvl1pPr>
          </a:lstStyle>
          <a:p>
            <a:pPr>
              <a:defRPr/>
            </a:pPr>
            <a:endParaRPr lang="cs-CZ"/>
          </a:p>
        </p:txBody>
      </p:sp>
      <p:sp>
        <p:nvSpPr>
          <p:cNvPr id="5123" name="Rectangle 3"/>
          <p:cNvSpPr>
            <a:spLocks noGrp="1" noChangeArrowheads="1"/>
          </p:cNvSpPr>
          <p:nvPr>
            <p:ph type="dt" sz="quarter" idx="1"/>
          </p:nvPr>
        </p:nvSpPr>
        <p:spPr bwMode="auto">
          <a:xfrm>
            <a:off x="3821113" y="0"/>
            <a:ext cx="2922587" cy="493713"/>
          </a:xfrm>
          <a:prstGeom prst="rect">
            <a:avLst/>
          </a:prstGeom>
          <a:noFill/>
          <a:ln w="9525">
            <a:noFill/>
            <a:miter lim="800000"/>
            <a:headEnd/>
            <a:tailEnd/>
          </a:ln>
          <a:effectLst/>
        </p:spPr>
        <p:txBody>
          <a:bodyPr vert="horz" wrap="square" lIns="91013" tIns="45507" rIns="91013" bIns="45507" numCol="1" anchor="t" anchorCtr="0" compatLnSpc="1">
            <a:prstTxWarp prst="textNoShape">
              <a:avLst/>
            </a:prstTxWarp>
          </a:bodyPr>
          <a:lstStyle>
            <a:lvl1pPr algn="r" defTabSz="908050">
              <a:defRPr sz="1200"/>
            </a:lvl1pPr>
          </a:lstStyle>
          <a:p>
            <a:pPr>
              <a:defRPr/>
            </a:pPr>
            <a:endParaRPr lang="cs-CZ"/>
          </a:p>
        </p:txBody>
      </p:sp>
      <p:sp>
        <p:nvSpPr>
          <p:cNvPr id="5124" name="Rectangle 4"/>
          <p:cNvSpPr>
            <a:spLocks noGrp="1" noChangeArrowheads="1"/>
          </p:cNvSpPr>
          <p:nvPr>
            <p:ph type="ftr" sz="quarter" idx="2"/>
          </p:nvPr>
        </p:nvSpPr>
        <p:spPr bwMode="auto">
          <a:xfrm>
            <a:off x="0" y="9399588"/>
            <a:ext cx="2922588" cy="493712"/>
          </a:xfrm>
          <a:prstGeom prst="rect">
            <a:avLst/>
          </a:prstGeom>
          <a:noFill/>
          <a:ln w="9525">
            <a:noFill/>
            <a:miter lim="800000"/>
            <a:headEnd/>
            <a:tailEnd/>
          </a:ln>
          <a:effectLst/>
        </p:spPr>
        <p:txBody>
          <a:bodyPr vert="horz" wrap="square" lIns="91013" tIns="45507" rIns="91013" bIns="45507" numCol="1" anchor="b" anchorCtr="0" compatLnSpc="1">
            <a:prstTxWarp prst="textNoShape">
              <a:avLst/>
            </a:prstTxWarp>
          </a:bodyPr>
          <a:lstStyle>
            <a:lvl1pPr defTabSz="908050">
              <a:defRPr sz="1200"/>
            </a:lvl1pPr>
          </a:lstStyle>
          <a:p>
            <a:pPr>
              <a:defRPr/>
            </a:pPr>
            <a:endParaRPr lang="cs-CZ"/>
          </a:p>
        </p:txBody>
      </p:sp>
      <p:sp>
        <p:nvSpPr>
          <p:cNvPr id="5125" name="Rectangle 5"/>
          <p:cNvSpPr>
            <a:spLocks noGrp="1" noChangeArrowheads="1"/>
          </p:cNvSpPr>
          <p:nvPr>
            <p:ph type="sldNum" sz="quarter" idx="3"/>
          </p:nvPr>
        </p:nvSpPr>
        <p:spPr bwMode="auto">
          <a:xfrm>
            <a:off x="3821113" y="9399588"/>
            <a:ext cx="2922587" cy="493712"/>
          </a:xfrm>
          <a:prstGeom prst="rect">
            <a:avLst/>
          </a:prstGeom>
          <a:noFill/>
          <a:ln w="9525">
            <a:noFill/>
            <a:miter lim="800000"/>
            <a:headEnd/>
            <a:tailEnd/>
          </a:ln>
          <a:effectLst/>
        </p:spPr>
        <p:txBody>
          <a:bodyPr vert="horz" wrap="square" lIns="91013" tIns="45507" rIns="91013" bIns="45507" numCol="1" anchor="b" anchorCtr="0" compatLnSpc="1">
            <a:prstTxWarp prst="textNoShape">
              <a:avLst/>
            </a:prstTxWarp>
          </a:bodyPr>
          <a:lstStyle>
            <a:lvl1pPr algn="r" defTabSz="908050">
              <a:defRPr sz="1200"/>
            </a:lvl1pPr>
          </a:lstStyle>
          <a:p>
            <a:pPr>
              <a:defRPr/>
            </a:pPr>
            <a:fld id="{5AB02683-97C4-43B6-9F8F-ABECFFA3E8D3}" type="slidenum">
              <a:rPr lang="cs-CZ"/>
              <a:pPr>
                <a:defRPr/>
              </a:pPr>
              <a:t>‹#›</a:t>
            </a:fld>
            <a:endParaRPr lang="cs-CZ"/>
          </a:p>
        </p:txBody>
      </p:sp>
    </p:spTree>
    <p:extLst>
      <p:ext uri="{BB962C8B-B14F-4D97-AF65-F5344CB8AC3E}">
        <p14:creationId xmlns:p14="http://schemas.microsoft.com/office/powerpoint/2010/main" val="106076950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6:19:50.444"/>
    </inkml:context>
    <inkml:brush xml:id="br0">
      <inkml:brushProperty name="width" value="0.035" units="cm"/>
      <inkml:brushProperty name="height" value="0.03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6:20:35.505"/>
    </inkml:context>
    <inkml:brush xml:id="br0">
      <inkml:brushProperty name="width" value="0.035" units="cm"/>
      <inkml:brushProperty name="height" value="0.035" units="cm"/>
      <inkml:brushProperty name="color" value="#FFFFFF"/>
    </inkml:brush>
  </inkml:definitions>
  <inkml:trace contextRef="#ctx0" brushRef="#br0">1 0 24575,'4'0'0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6:20:36.895"/>
    </inkml:context>
    <inkml:brush xml:id="br0">
      <inkml:brushProperty name="width" value="0.035" units="cm"/>
      <inkml:brushProperty name="height" value="0.035" units="cm"/>
      <inkml:brushProperty name="color" value="#FFFFFF"/>
    </inkml:brush>
  </inkml:definitions>
  <inkml:trace contextRef="#ctx0" brushRef="#br0">384 58 24575,'-5'0'0,"-5"0"0,-6 0 0,-4 0 0,-4 0 0,-6 0 0,-12 0 0,-12-5 0,-5-5 0,-7-11 0,9-1-8191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6:20:52.770"/>
    </inkml:context>
    <inkml:brush xml:id="br0">
      <inkml:brushProperty name="width" value="0.035" units="cm"/>
      <inkml:brushProperty name="height" value="0.035" units="cm"/>
      <inkml:brushProperty name="color" value="#FFFFFF"/>
    </inkml:brush>
  </inkml:definitions>
  <inkml:trace contextRef="#ctx0" brushRef="#br0">97 0 24575,'-4'0'0,"-7"0"0,-5 0 0,-5 0 0,-2 0 0,1 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22588" cy="49530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defRPr sz="1200"/>
            </a:lvl1pPr>
          </a:lstStyle>
          <a:p>
            <a:pPr>
              <a:defRPr/>
            </a:pPr>
            <a:endParaRPr lang="cs-CZ"/>
          </a:p>
        </p:txBody>
      </p:sp>
      <p:sp>
        <p:nvSpPr>
          <p:cNvPr id="40963" name="Rectangle 3"/>
          <p:cNvSpPr>
            <a:spLocks noGrp="1" noChangeArrowheads="1"/>
          </p:cNvSpPr>
          <p:nvPr>
            <p:ph type="dt" idx="1"/>
          </p:nvPr>
        </p:nvSpPr>
        <p:spPr bwMode="auto">
          <a:xfrm>
            <a:off x="3819525" y="0"/>
            <a:ext cx="2922588" cy="49530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r">
              <a:defRPr sz="1200"/>
            </a:lvl1pPr>
          </a:lstStyle>
          <a:p>
            <a:pPr>
              <a:defRPr/>
            </a:pPr>
            <a:endParaRPr lang="cs-CZ"/>
          </a:p>
        </p:txBody>
      </p:sp>
      <p:sp>
        <p:nvSpPr>
          <p:cNvPr id="13316" name="Rectangle 4"/>
          <p:cNvSpPr>
            <a:spLocks noGrp="1" noRot="1" noChangeAspect="1" noChangeArrowheads="1" noTextEdit="1"/>
          </p:cNvSpPr>
          <p:nvPr>
            <p:ph type="sldImg" idx="2"/>
          </p:nvPr>
        </p:nvSpPr>
        <p:spPr bwMode="auto">
          <a:xfrm>
            <a:off x="898525" y="741363"/>
            <a:ext cx="4946650" cy="3709987"/>
          </a:xfrm>
          <a:prstGeom prst="rect">
            <a:avLst/>
          </a:prstGeom>
          <a:noFill/>
          <a:ln w="9525">
            <a:solidFill>
              <a:srgbClr val="000000"/>
            </a:solidFill>
            <a:miter lim="800000"/>
            <a:headEnd/>
            <a:tailEnd/>
          </a:ln>
        </p:spPr>
      </p:sp>
      <p:sp>
        <p:nvSpPr>
          <p:cNvPr id="40965" name="Rectangle 5"/>
          <p:cNvSpPr>
            <a:spLocks noGrp="1" noChangeArrowheads="1"/>
          </p:cNvSpPr>
          <p:nvPr>
            <p:ph type="body" sz="quarter" idx="3"/>
          </p:nvPr>
        </p:nvSpPr>
        <p:spPr bwMode="auto">
          <a:xfrm>
            <a:off x="674688" y="4700588"/>
            <a:ext cx="5394325" cy="44513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40966" name="Rectangle 6"/>
          <p:cNvSpPr>
            <a:spLocks noGrp="1" noChangeArrowheads="1"/>
          </p:cNvSpPr>
          <p:nvPr>
            <p:ph type="ftr" sz="quarter" idx="4"/>
          </p:nvPr>
        </p:nvSpPr>
        <p:spPr bwMode="auto">
          <a:xfrm>
            <a:off x="0" y="9396413"/>
            <a:ext cx="2922588" cy="495300"/>
          </a:xfrm>
          <a:prstGeom prst="rect">
            <a:avLst/>
          </a:prstGeom>
          <a:noFill/>
          <a:ln w="9525">
            <a:noFill/>
            <a:miter lim="800000"/>
            <a:headEnd/>
            <a:tailEnd/>
          </a:ln>
          <a:effectLst/>
        </p:spPr>
        <p:txBody>
          <a:bodyPr vert="horz" wrap="square" lIns="91415" tIns="45709" rIns="91415" bIns="45709" numCol="1" anchor="b" anchorCtr="0" compatLnSpc="1">
            <a:prstTxWarp prst="textNoShape">
              <a:avLst/>
            </a:prstTxWarp>
          </a:bodyPr>
          <a:lstStyle>
            <a:lvl1pPr>
              <a:defRPr sz="1200"/>
            </a:lvl1pPr>
          </a:lstStyle>
          <a:p>
            <a:pPr>
              <a:defRPr/>
            </a:pPr>
            <a:endParaRPr lang="cs-CZ"/>
          </a:p>
        </p:txBody>
      </p:sp>
      <p:sp>
        <p:nvSpPr>
          <p:cNvPr id="40967" name="Rectangle 7"/>
          <p:cNvSpPr>
            <a:spLocks noGrp="1" noChangeArrowheads="1"/>
          </p:cNvSpPr>
          <p:nvPr>
            <p:ph type="sldNum" sz="quarter" idx="5"/>
          </p:nvPr>
        </p:nvSpPr>
        <p:spPr bwMode="auto">
          <a:xfrm>
            <a:off x="3819525" y="9396413"/>
            <a:ext cx="2922588" cy="495300"/>
          </a:xfrm>
          <a:prstGeom prst="rect">
            <a:avLst/>
          </a:prstGeom>
          <a:noFill/>
          <a:ln w="9525">
            <a:noFill/>
            <a:miter lim="800000"/>
            <a:headEnd/>
            <a:tailEnd/>
          </a:ln>
          <a:effectLst/>
        </p:spPr>
        <p:txBody>
          <a:bodyPr vert="horz" wrap="square" lIns="91415" tIns="45709" rIns="91415" bIns="45709" numCol="1" anchor="b" anchorCtr="0" compatLnSpc="1">
            <a:prstTxWarp prst="textNoShape">
              <a:avLst/>
            </a:prstTxWarp>
          </a:bodyPr>
          <a:lstStyle>
            <a:lvl1pPr algn="r">
              <a:defRPr sz="1200"/>
            </a:lvl1pPr>
          </a:lstStyle>
          <a:p>
            <a:pPr>
              <a:defRPr/>
            </a:pPr>
            <a:fld id="{7DC64172-95AD-4764-B47E-6F4B357675EC}" type="slidenum">
              <a:rPr lang="cs-CZ"/>
              <a:pPr>
                <a:defRPr/>
              </a:pPr>
              <a:t>‹#›</a:t>
            </a:fld>
            <a:endParaRPr lang="cs-CZ"/>
          </a:p>
        </p:txBody>
      </p:sp>
    </p:spTree>
    <p:extLst>
      <p:ext uri="{BB962C8B-B14F-4D97-AF65-F5344CB8AC3E}">
        <p14:creationId xmlns:p14="http://schemas.microsoft.com/office/powerpoint/2010/main" val="14776419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7DC64172-95AD-4764-B47E-6F4B357675EC}" type="slidenum">
              <a:rPr lang="cs-CZ" smtClean="0"/>
              <a:pPr>
                <a:defRPr/>
              </a:pPr>
              <a:t>2</a:t>
            </a:fld>
            <a:endParaRPr lang="cs-CZ"/>
          </a:p>
        </p:txBody>
      </p:sp>
    </p:spTree>
    <p:extLst>
      <p:ext uri="{BB962C8B-B14F-4D97-AF65-F5344CB8AC3E}">
        <p14:creationId xmlns:p14="http://schemas.microsoft.com/office/powerpoint/2010/main" val="582317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7DC64172-95AD-4764-B47E-6F4B357675EC}" type="slidenum">
              <a:rPr lang="cs-CZ" smtClean="0"/>
              <a:pPr>
                <a:defRPr/>
              </a:pPr>
              <a:t>19</a:t>
            </a:fld>
            <a:endParaRPr lang="cs-CZ"/>
          </a:p>
        </p:txBody>
      </p:sp>
    </p:spTree>
    <p:extLst>
      <p:ext uri="{BB962C8B-B14F-4D97-AF65-F5344CB8AC3E}">
        <p14:creationId xmlns:p14="http://schemas.microsoft.com/office/powerpoint/2010/main" val="2186185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7DC64172-95AD-4764-B47E-6F4B357675EC}" type="slidenum">
              <a:rPr lang="cs-CZ" smtClean="0"/>
              <a:pPr>
                <a:defRPr/>
              </a:pPr>
              <a:t>22</a:t>
            </a:fld>
            <a:endParaRPr lang="cs-CZ"/>
          </a:p>
        </p:txBody>
      </p:sp>
    </p:spTree>
    <p:extLst>
      <p:ext uri="{BB962C8B-B14F-4D97-AF65-F5344CB8AC3E}">
        <p14:creationId xmlns:p14="http://schemas.microsoft.com/office/powerpoint/2010/main" val="346960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7DC64172-95AD-4764-B47E-6F4B357675EC}" type="slidenum">
              <a:rPr lang="cs-CZ" smtClean="0"/>
              <a:pPr>
                <a:defRPr/>
              </a:pPr>
              <a:t>28</a:t>
            </a:fld>
            <a:endParaRPr lang="cs-CZ"/>
          </a:p>
        </p:txBody>
      </p:sp>
    </p:spTree>
    <p:extLst>
      <p:ext uri="{BB962C8B-B14F-4D97-AF65-F5344CB8AC3E}">
        <p14:creationId xmlns:p14="http://schemas.microsoft.com/office/powerpoint/2010/main" val="2302036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7DC64172-95AD-4764-B47E-6F4B357675EC}" type="slidenum">
              <a:rPr lang="cs-CZ" smtClean="0"/>
              <a:pPr>
                <a:defRPr/>
              </a:pPr>
              <a:t>38</a:t>
            </a:fld>
            <a:endParaRPr lang="cs-CZ"/>
          </a:p>
        </p:txBody>
      </p:sp>
    </p:spTree>
    <p:extLst>
      <p:ext uri="{BB962C8B-B14F-4D97-AF65-F5344CB8AC3E}">
        <p14:creationId xmlns:p14="http://schemas.microsoft.com/office/powerpoint/2010/main" val="4174711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7DC64172-95AD-4764-B47E-6F4B357675EC}" type="slidenum">
              <a:rPr lang="cs-CZ" smtClean="0"/>
              <a:pPr>
                <a:defRPr/>
              </a:pPr>
              <a:t>71</a:t>
            </a:fld>
            <a:endParaRPr lang="cs-CZ"/>
          </a:p>
        </p:txBody>
      </p:sp>
    </p:spTree>
    <p:extLst>
      <p:ext uri="{BB962C8B-B14F-4D97-AF65-F5344CB8AC3E}">
        <p14:creationId xmlns:p14="http://schemas.microsoft.com/office/powerpoint/2010/main" val="2855662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en-US"/>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F116F08-64B5-4530-B95A-32C4691A51F2}"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en-US"/>
              <a:t>Klepnutím lze upravit styly předlohy textu.</a:t>
            </a:r>
          </a:p>
          <a:p>
            <a:pPr lvl="1"/>
            <a:r>
              <a:rPr lang="en-US"/>
              <a:t>Druhá úroveň</a:t>
            </a:r>
          </a:p>
          <a:p>
            <a:pPr lvl="2"/>
            <a:r>
              <a:rPr lang="en-US"/>
              <a:t>Třetí úroveň</a:t>
            </a:r>
          </a:p>
          <a:p>
            <a:pPr lvl="3"/>
            <a:r>
              <a:rPr lang="en-US"/>
              <a:t>Čtvrtá úroveň</a:t>
            </a:r>
          </a:p>
          <a:p>
            <a:pPr lvl="4"/>
            <a:r>
              <a:rPr lang="en-US"/>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927FD5C4-82A0-4B1B-8D81-60F96443F680}"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en-US"/>
              <a:t>Klepnutím lze upravit styl předlohy nadpisů.</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en-US"/>
              <a:t>Klepnutím lze upravit styly předlohy textu.</a:t>
            </a:r>
          </a:p>
          <a:p>
            <a:pPr lvl="1"/>
            <a:r>
              <a:rPr lang="en-US"/>
              <a:t>Druhá úroveň</a:t>
            </a:r>
          </a:p>
          <a:p>
            <a:pPr lvl="2"/>
            <a:r>
              <a:rPr lang="en-US"/>
              <a:t>Třetí úroveň</a:t>
            </a:r>
          </a:p>
          <a:p>
            <a:pPr lvl="3"/>
            <a:r>
              <a:rPr lang="en-US"/>
              <a:t>Čtvrtá úroveň</a:t>
            </a:r>
          </a:p>
          <a:p>
            <a:pPr lvl="4"/>
            <a:r>
              <a:rPr lang="en-US"/>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68FFB861-9E6B-40A9-B03A-04FF58AEE35E}"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a:t>Klepnutím lze upravit styl předlohy nadpisů.</a:t>
            </a:r>
            <a:endParaRPr lang="cs-CZ"/>
          </a:p>
        </p:txBody>
      </p:sp>
      <p:sp>
        <p:nvSpPr>
          <p:cNvPr id="3" name="Zástupný symbol pro obsah 2"/>
          <p:cNvSpPr>
            <a:spLocks noGrp="1"/>
          </p:cNvSpPr>
          <p:nvPr>
            <p:ph idx="1"/>
          </p:nvPr>
        </p:nvSpPr>
        <p:spPr/>
        <p:txBody>
          <a:bodyPr/>
          <a:lstStyle/>
          <a:p>
            <a:pPr lvl="0"/>
            <a:r>
              <a:rPr lang="en-US"/>
              <a:t>Klepnutím lze upravit styly předlohy textu.</a:t>
            </a:r>
          </a:p>
          <a:p>
            <a:pPr lvl="1"/>
            <a:r>
              <a:rPr lang="en-US"/>
              <a:t>Druhá úroveň</a:t>
            </a:r>
          </a:p>
          <a:p>
            <a:pPr lvl="2"/>
            <a:r>
              <a:rPr lang="en-US"/>
              <a:t>Třetí úroveň</a:t>
            </a:r>
          </a:p>
          <a:p>
            <a:pPr lvl="3"/>
            <a:r>
              <a:rPr lang="en-US"/>
              <a:t>Čtvrtá úroveň</a:t>
            </a:r>
          </a:p>
          <a:p>
            <a:pPr lvl="4"/>
            <a:r>
              <a:rPr lang="en-US"/>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3A2772D-125C-402D-8245-2442FA0177DB}"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en-US"/>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3F2175E-BF0C-4E4B-A025-F2232C80E557}"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a:t>Klepnutím lze upravit styl předlohy nadpisů.</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Klepnutím lze upravit styly předlohy textu.</a:t>
            </a:r>
          </a:p>
          <a:p>
            <a:pPr lvl="1"/>
            <a:r>
              <a:rPr lang="en-US"/>
              <a:t>Druhá úroveň</a:t>
            </a:r>
          </a:p>
          <a:p>
            <a:pPr lvl="2"/>
            <a:r>
              <a:rPr lang="en-US"/>
              <a:t>Třetí úroveň</a:t>
            </a:r>
          </a:p>
          <a:p>
            <a:pPr lvl="3"/>
            <a:r>
              <a:rPr lang="en-US"/>
              <a:t>Čtvrtá úroveň</a:t>
            </a:r>
          </a:p>
          <a:p>
            <a:pPr lvl="4"/>
            <a:r>
              <a:rPr lang="en-US"/>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Klepnutím lze upravit styly předlohy textu.</a:t>
            </a:r>
          </a:p>
          <a:p>
            <a:pPr lvl="1"/>
            <a:r>
              <a:rPr lang="en-US"/>
              <a:t>Druhá úroveň</a:t>
            </a:r>
          </a:p>
          <a:p>
            <a:pPr lvl="2"/>
            <a:r>
              <a:rPr lang="en-US"/>
              <a:t>Třetí úroveň</a:t>
            </a:r>
          </a:p>
          <a:p>
            <a:pPr lvl="3"/>
            <a:r>
              <a:rPr lang="en-US"/>
              <a:t>Čtvrtá úroveň</a:t>
            </a:r>
          </a:p>
          <a:p>
            <a:pPr lvl="4"/>
            <a:r>
              <a:rPr lang="en-US"/>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41A81C41-97B6-443F-8EC4-040D08BD8A73}"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en-US"/>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Klepnutím lze upravit styly předlohy textu.</a:t>
            </a:r>
          </a:p>
          <a:p>
            <a:pPr lvl="1"/>
            <a:r>
              <a:rPr lang="en-US"/>
              <a:t>Druhá úroveň</a:t>
            </a:r>
          </a:p>
          <a:p>
            <a:pPr lvl="2"/>
            <a:r>
              <a:rPr lang="en-US"/>
              <a:t>Třetí úroveň</a:t>
            </a:r>
          </a:p>
          <a:p>
            <a:pPr lvl="3"/>
            <a:r>
              <a:rPr lang="en-US"/>
              <a:t>Čtvrtá úroveň</a:t>
            </a:r>
          </a:p>
          <a:p>
            <a:pPr lvl="4"/>
            <a:r>
              <a:rPr lang="en-US"/>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Klepnutím lze upravit styly předlohy textu.</a:t>
            </a:r>
          </a:p>
          <a:p>
            <a:pPr lvl="1"/>
            <a:r>
              <a:rPr lang="en-US"/>
              <a:t>Druhá úroveň</a:t>
            </a:r>
          </a:p>
          <a:p>
            <a:pPr lvl="2"/>
            <a:r>
              <a:rPr lang="en-US"/>
              <a:t>Třetí úroveň</a:t>
            </a:r>
          </a:p>
          <a:p>
            <a:pPr lvl="3"/>
            <a:r>
              <a:rPr lang="en-US"/>
              <a:t>Čtvrtá úroveň</a:t>
            </a:r>
          </a:p>
          <a:p>
            <a:pPr lvl="4"/>
            <a:r>
              <a:rPr lang="en-US"/>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921DD294-64AC-46E3-80B9-17DAE132E00A}"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6202826C-A838-480E-9D4D-15DAF2F7C77F}"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29BE7DAF-2B58-4798-B3F1-A84628597770}"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en-US"/>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Klepnutím lze upravit styly předlohy textu.</a:t>
            </a:r>
          </a:p>
          <a:p>
            <a:pPr lvl="1"/>
            <a:r>
              <a:rPr lang="en-US"/>
              <a:t>Druhá úroveň</a:t>
            </a:r>
          </a:p>
          <a:p>
            <a:pPr lvl="2"/>
            <a:r>
              <a:rPr lang="en-US"/>
              <a:t>Třetí úroveň</a:t>
            </a:r>
          </a:p>
          <a:p>
            <a:pPr lvl="3"/>
            <a:r>
              <a:rPr lang="en-US"/>
              <a:t>Čtvrtá úroveň</a:t>
            </a:r>
          </a:p>
          <a:p>
            <a:pPr lvl="4"/>
            <a:r>
              <a:rPr lang="en-US"/>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F1DF98D8-E108-4844-A14E-ADC74A7CBA6B}"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en-US"/>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AD7A26D0-83F9-4E1A-A074-7B553AD1BF3B}"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48FBACE-6515-4BB0-957D-A93650FA1A5F}"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gif"/></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9.gif"/></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customXml" Target="../ink/ink2.xm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customXml" Target="../ink/ink4.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8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5364" name="Picture 5" descr="lista-DFJP"/>
          <p:cNvPicPr>
            <a:picLocks noChangeAspect="1" noChangeArrowheads="1"/>
          </p:cNvPicPr>
          <p:nvPr/>
        </p:nvPicPr>
        <p:blipFill>
          <a:blip r:embed="rId2"/>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15366" name="Text Box 7"/>
          <p:cNvSpPr txBox="1">
            <a:spLocks noChangeArrowheads="1"/>
          </p:cNvSpPr>
          <p:nvPr/>
        </p:nvSpPr>
        <p:spPr bwMode="auto">
          <a:xfrm>
            <a:off x="152400" y="2093913"/>
            <a:ext cx="8778875" cy="1446550"/>
          </a:xfrm>
          <a:prstGeom prst="rect">
            <a:avLst/>
          </a:prstGeom>
          <a:noFill/>
          <a:ln w="9525">
            <a:noFill/>
            <a:miter lim="800000"/>
            <a:headEnd/>
            <a:tailEnd/>
          </a:ln>
        </p:spPr>
        <p:txBody>
          <a:bodyPr>
            <a:spAutoFit/>
          </a:bodyPr>
          <a:lstStyle/>
          <a:p>
            <a:pPr algn="ctr">
              <a:spcBef>
                <a:spcPct val="50000"/>
              </a:spcBef>
            </a:pPr>
            <a:r>
              <a:rPr lang="cs-CZ" sz="4400" b="1" dirty="0"/>
              <a:t>Historie městské hromadné dopravy</a:t>
            </a:r>
          </a:p>
        </p:txBody>
      </p:sp>
      <p:sp>
        <p:nvSpPr>
          <p:cNvPr id="15367" name="Text Box 8"/>
          <p:cNvSpPr txBox="1">
            <a:spLocks noChangeArrowheads="1"/>
          </p:cNvSpPr>
          <p:nvPr/>
        </p:nvSpPr>
        <p:spPr bwMode="auto">
          <a:xfrm>
            <a:off x="152399" y="3156933"/>
            <a:ext cx="8778875" cy="3046988"/>
          </a:xfrm>
          <a:prstGeom prst="rect">
            <a:avLst/>
          </a:prstGeom>
          <a:noFill/>
          <a:ln w="9525">
            <a:noFill/>
            <a:miter lim="800000"/>
            <a:headEnd/>
            <a:tailEnd/>
          </a:ln>
        </p:spPr>
        <p:txBody>
          <a:bodyPr>
            <a:spAutoFit/>
          </a:bodyPr>
          <a:lstStyle/>
          <a:p>
            <a:pPr algn="ctr"/>
            <a:endParaRPr lang="cs-CZ" dirty="0">
              <a:latin typeface="Arial" charset="0"/>
            </a:endParaRPr>
          </a:p>
          <a:p>
            <a:pPr algn="ctr"/>
            <a:endParaRPr lang="cs-CZ" dirty="0">
              <a:latin typeface="Arial" charset="0"/>
            </a:endParaRPr>
          </a:p>
          <a:p>
            <a:pPr algn="ctr"/>
            <a:r>
              <a:rPr lang="cs-CZ" dirty="0">
                <a:latin typeface="Arial" charset="0"/>
              </a:rPr>
              <a:t>doc.  Ing. Milan Graja, CSc.</a:t>
            </a:r>
          </a:p>
          <a:p>
            <a:pPr algn="ctr"/>
            <a:r>
              <a:rPr lang="cs-CZ" dirty="0">
                <a:latin typeface="Arial" charset="0"/>
              </a:rPr>
              <a:t>Katedra dopravních prostředků a diagnostiky</a:t>
            </a:r>
          </a:p>
          <a:p>
            <a:pPr algn="ctr"/>
            <a:endParaRPr lang="cs-CZ" dirty="0">
              <a:latin typeface="Arial" charset="0"/>
            </a:endParaRPr>
          </a:p>
          <a:p>
            <a:pPr algn="ctr"/>
            <a:endParaRPr lang="cs-CZ" b="1" dirty="0"/>
          </a:p>
          <a:p>
            <a:pPr algn="ctr"/>
            <a:endParaRPr lang="cs-CZ" b="1" dirty="0"/>
          </a:p>
          <a:p>
            <a:pPr algn="ctr"/>
            <a:r>
              <a:rPr lang="cs-CZ" b="1" dirty="0"/>
              <a:t>5. 10. 2023</a:t>
            </a:r>
            <a:endParaRPr lang="cs-CZ"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19B0EC65-6D47-8083-A792-D61A569C5E1B}"/>
              </a:ext>
            </a:extLst>
          </p:cNvPr>
          <p:cNvSpPr txBox="1"/>
          <p:nvPr/>
        </p:nvSpPr>
        <p:spPr>
          <a:xfrm>
            <a:off x="376238" y="676275"/>
            <a:ext cx="8391525" cy="5262979"/>
          </a:xfrm>
          <a:prstGeom prst="rect">
            <a:avLst/>
          </a:prstGeom>
          <a:noFill/>
        </p:spPr>
        <p:txBody>
          <a:bodyPr wrap="square" rtlCol="0">
            <a:spAutoFit/>
          </a:bodyPr>
          <a:lstStyle/>
          <a:p>
            <a:pPr algn="just"/>
            <a:r>
              <a:rPr lang="cs-CZ" sz="2400" b="1" i="0" dirty="0">
                <a:solidFill>
                  <a:srgbClr val="000000"/>
                </a:solidFill>
                <a:effectLst/>
                <a:latin typeface="+mn-lt"/>
              </a:rPr>
              <a:t>Ve druhé polovině 20. století autobusy postupně převládly v MHD a doplnily tak tramvaje na linkách nevyžadujících vysoké přepravní kapacity. </a:t>
            </a:r>
          </a:p>
          <a:p>
            <a:pPr algn="just"/>
            <a:r>
              <a:rPr lang="cs-CZ" sz="2400" b="1" i="0" dirty="0">
                <a:solidFill>
                  <a:srgbClr val="000000"/>
                </a:solidFill>
                <a:effectLst/>
                <a:latin typeface="+mn-lt"/>
              </a:rPr>
              <a:t>Na rozdíl od nich mají větší manévrovací schopnost, jsou levnější, jednodušší a mají velmi nízké náklady na budování linek, takže si veřejnou dopravu autobusy mohly dovolit i některá menší města.</a:t>
            </a:r>
          </a:p>
          <a:p>
            <a:pPr algn="just"/>
            <a:br>
              <a:rPr lang="cs-CZ" sz="2400" b="1" i="0" dirty="0">
                <a:solidFill>
                  <a:srgbClr val="000000"/>
                </a:solidFill>
                <a:effectLst/>
                <a:latin typeface="+mn-lt"/>
              </a:rPr>
            </a:br>
            <a:r>
              <a:rPr lang="cs-CZ" sz="2400" b="1" i="0" dirty="0">
                <a:solidFill>
                  <a:srgbClr val="0070C0"/>
                </a:solidFill>
                <a:effectLst/>
                <a:latin typeface="+mn-lt"/>
              </a:rPr>
              <a:t>Termín „autobus“ </a:t>
            </a:r>
            <a:r>
              <a:rPr lang="cs-CZ" sz="2400" b="1" i="0" dirty="0">
                <a:solidFill>
                  <a:srgbClr val="000000"/>
                </a:solidFill>
                <a:effectLst/>
                <a:latin typeface="+mn-lt"/>
              </a:rPr>
              <a:t>- pro autobus se původně používal stejný termín jako pro dřívější koněspřežný prostředek nekolejové hromadné dopravy, tedy omnibus. Pro odlišení se začalo používat označení </a:t>
            </a:r>
            <a:r>
              <a:rPr lang="cs-CZ" sz="2400" b="1" i="0" dirty="0">
                <a:solidFill>
                  <a:schemeClr val="accent2"/>
                </a:solidFill>
                <a:effectLst/>
                <a:latin typeface="+mn-lt"/>
              </a:rPr>
              <a:t>automobilní omnibus</a:t>
            </a:r>
            <a:r>
              <a:rPr lang="cs-CZ" sz="2400" b="1" i="0" dirty="0">
                <a:solidFill>
                  <a:srgbClr val="000000"/>
                </a:solidFill>
                <a:effectLst/>
                <a:latin typeface="+mn-lt"/>
              </a:rPr>
              <a:t>, z čehož pak zkrácením vznikl současný termín </a:t>
            </a:r>
            <a:r>
              <a:rPr lang="cs-CZ" sz="2400" b="1" i="0" dirty="0">
                <a:solidFill>
                  <a:schemeClr val="accent2"/>
                </a:solidFill>
                <a:effectLst/>
                <a:latin typeface="+mn-lt"/>
              </a:rPr>
              <a:t>autobus.</a:t>
            </a:r>
          </a:p>
          <a:p>
            <a:endParaRPr lang="cs-CZ" dirty="0"/>
          </a:p>
        </p:txBody>
      </p:sp>
    </p:spTree>
    <p:extLst>
      <p:ext uri="{BB962C8B-B14F-4D97-AF65-F5344CB8AC3E}">
        <p14:creationId xmlns:p14="http://schemas.microsoft.com/office/powerpoint/2010/main" val="425624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1026" name="Picture 2" descr="undefined">
            <a:extLst>
              <a:ext uri="{FF2B5EF4-FFF2-40B4-BE49-F238E27FC236}">
                <a16:creationId xmlns:a16="http://schemas.microsoft.com/office/drawing/2014/main" id="{9F52CDC0-18CA-4326-33AA-AD1C57B06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77" y="676275"/>
            <a:ext cx="7724775"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D1F1871-5B22-5AFE-20F4-2F25889A667E}"/>
              </a:ext>
            </a:extLst>
          </p:cNvPr>
          <p:cNvSpPr txBox="1"/>
          <p:nvPr/>
        </p:nvSpPr>
        <p:spPr>
          <a:xfrm>
            <a:off x="521077" y="5740924"/>
            <a:ext cx="7133488" cy="470963"/>
          </a:xfrm>
          <a:prstGeom prst="rect">
            <a:avLst/>
          </a:prstGeom>
          <a:noFill/>
        </p:spPr>
        <p:txBody>
          <a:bodyPr wrap="square" rtlCol="0">
            <a:spAutoFit/>
          </a:bodyPr>
          <a:lstStyle/>
          <a:p>
            <a:r>
              <a:rPr lang="pl-PL" b="0" i="0" dirty="0">
                <a:solidFill>
                  <a:srgbClr val="202122"/>
                </a:solidFill>
                <a:effectLst/>
                <a:latin typeface="+mn-lt"/>
              </a:rPr>
              <a:t>Autobus na pohlednici z doby kolem roku 1900</a:t>
            </a:r>
            <a:endParaRPr lang="cs-CZ" dirty="0">
              <a:latin typeface="+mn-lt"/>
            </a:endParaRPr>
          </a:p>
        </p:txBody>
      </p:sp>
    </p:spTree>
    <p:extLst>
      <p:ext uri="{BB962C8B-B14F-4D97-AF65-F5344CB8AC3E}">
        <p14:creationId xmlns:p14="http://schemas.microsoft.com/office/powerpoint/2010/main" val="46780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2050" name="Picture 2" descr="undefined">
            <a:extLst>
              <a:ext uri="{FF2B5EF4-FFF2-40B4-BE49-F238E27FC236}">
                <a16:creationId xmlns:a16="http://schemas.microsoft.com/office/drawing/2014/main" id="{5678A1D2-A76B-849A-D8A1-8B29664F5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030" y="360363"/>
            <a:ext cx="5491263" cy="54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8EC8347D-2B7F-D383-ED02-9A6F33608143}"/>
              </a:ext>
            </a:extLst>
          </p:cNvPr>
          <p:cNvSpPr txBox="1"/>
          <p:nvPr/>
        </p:nvSpPr>
        <p:spPr>
          <a:xfrm>
            <a:off x="754144" y="5872899"/>
            <a:ext cx="6627044" cy="461665"/>
          </a:xfrm>
          <a:prstGeom prst="rect">
            <a:avLst/>
          </a:prstGeom>
          <a:noFill/>
        </p:spPr>
        <p:txBody>
          <a:bodyPr wrap="square" rtlCol="0">
            <a:spAutoFit/>
          </a:bodyPr>
          <a:lstStyle/>
          <a:p>
            <a:r>
              <a:rPr lang="pl-PL" b="0" i="0" dirty="0">
                <a:solidFill>
                  <a:srgbClr val="202122"/>
                </a:solidFill>
                <a:effectLst/>
                <a:latin typeface="+mn-lt"/>
              </a:rPr>
              <a:t>Jeden z prvních autobusů v muzeu Mercedes-Benz</a:t>
            </a:r>
            <a:endParaRPr lang="cs-CZ" dirty="0">
              <a:latin typeface="+mn-lt"/>
            </a:endParaRPr>
          </a:p>
        </p:txBody>
      </p:sp>
    </p:spTree>
    <p:extLst>
      <p:ext uri="{BB962C8B-B14F-4D97-AF65-F5344CB8AC3E}">
        <p14:creationId xmlns:p14="http://schemas.microsoft.com/office/powerpoint/2010/main" val="192141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469900" y="3606713"/>
            <a:ext cx="8391525" cy="334586"/>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4D745777-F067-A1CE-71A7-6C59C83931FE}"/>
              </a:ext>
            </a:extLst>
          </p:cNvPr>
          <p:cNvSpPr txBox="1"/>
          <p:nvPr/>
        </p:nvSpPr>
        <p:spPr>
          <a:xfrm>
            <a:off x="376238" y="676275"/>
            <a:ext cx="8391525" cy="1938992"/>
          </a:xfrm>
          <a:prstGeom prst="rect">
            <a:avLst/>
          </a:prstGeom>
          <a:noFill/>
        </p:spPr>
        <p:txBody>
          <a:bodyPr wrap="square" rtlCol="0">
            <a:spAutoFit/>
          </a:bodyPr>
          <a:lstStyle/>
          <a:p>
            <a:pPr algn="just"/>
            <a:r>
              <a:rPr lang="cs-CZ" dirty="0">
                <a:latin typeface="+mn-lt"/>
              </a:rPr>
              <a:t>Vzhledem k tomu, že první autobus </a:t>
            </a:r>
            <a:r>
              <a:rPr lang="cs-CZ" i="0" dirty="0">
                <a:solidFill>
                  <a:srgbClr val="000000"/>
                </a:solidFill>
                <a:effectLst/>
                <a:latin typeface="+mn-lt"/>
              </a:rPr>
              <a:t>(tehdy ještě pod názvem omnibus) se spalovacím motorem byl představen Karlem Benzem v roce 1895,  neuděláme chybu když historický vývoj autobusu, určeného pro MHD, v čase budeme prezentovat s využitím materiálů z firmy  Mercedes-Benz.</a:t>
            </a:r>
            <a:endParaRPr lang="cs-CZ" dirty="0">
              <a:latin typeface="+mn-lt"/>
            </a:endParaRPr>
          </a:p>
        </p:txBody>
      </p:sp>
      <p:pic>
        <p:nvPicPr>
          <p:cNvPr id="3078" name="Picture 6" descr="125 let existence autobusů">
            <a:extLst>
              <a:ext uri="{FF2B5EF4-FFF2-40B4-BE49-F238E27FC236}">
                <a16:creationId xmlns:a16="http://schemas.microsoft.com/office/drawing/2014/main" id="{A5E5E1AA-4F7D-B2B2-F8B9-451E150A5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2000" y="2886525"/>
            <a:ext cx="6400000"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72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4102" name="Picture 6" descr="125-years-buses">
            <a:extLst>
              <a:ext uri="{FF2B5EF4-FFF2-40B4-BE49-F238E27FC236}">
                <a16:creationId xmlns:a16="http://schemas.microsoft.com/office/drawing/2014/main" id="{9C08D437-D8FF-6DAC-379A-67EF813D65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92D4C209-0871-039B-B376-0F1745CBC7FF}"/>
              </a:ext>
            </a:extLst>
          </p:cNvPr>
          <p:cNvPicPr>
            <a:picLocks noChangeAspect="1"/>
          </p:cNvPicPr>
          <p:nvPr/>
        </p:nvPicPr>
        <p:blipFill>
          <a:blip r:embed="rId5"/>
          <a:stretch>
            <a:fillRect/>
          </a:stretch>
        </p:blipFill>
        <p:spPr>
          <a:xfrm>
            <a:off x="-4762" y="360363"/>
            <a:ext cx="9144000" cy="5305935"/>
          </a:xfrm>
          <a:prstGeom prst="rect">
            <a:avLst/>
          </a:prstGeom>
        </p:spPr>
      </p:pic>
      <p:sp>
        <p:nvSpPr>
          <p:cNvPr id="4" name="TextovéPole 3">
            <a:extLst>
              <a:ext uri="{FF2B5EF4-FFF2-40B4-BE49-F238E27FC236}">
                <a16:creationId xmlns:a16="http://schemas.microsoft.com/office/drawing/2014/main" id="{E7B8B732-68AB-413A-2A68-7F444437D1ED}"/>
              </a:ext>
            </a:extLst>
          </p:cNvPr>
          <p:cNvSpPr txBox="1"/>
          <p:nvPr/>
        </p:nvSpPr>
        <p:spPr>
          <a:xfrm>
            <a:off x="1" y="5657671"/>
            <a:ext cx="8097624" cy="830997"/>
          </a:xfrm>
          <a:prstGeom prst="rect">
            <a:avLst/>
          </a:prstGeom>
          <a:noFill/>
        </p:spPr>
        <p:txBody>
          <a:bodyPr wrap="square" rtlCol="0">
            <a:spAutoFit/>
          </a:bodyPr>
          <a:lstStyle/>
          <a:p>
            <a:r>
              <a:rPr lang="cs-CZ" dirty="0"/>
              <a:t>1895 – Landauer – první autobus na světě. </a:t>
            </a:r>
            <a:r>
              <a:rPr lang="pt-BR" b="0" i="0" dirty="0">
                <a:solidFill>
                  <a:srgbClr val="333333"/>
                </a:solidFill>
                <a:effectLst/>
                <a:latin typeface="MBCorpoSText-Regular-Web"/>
              </a:rPr>
              <a:t>Autobus Carla Benze vyjel poprvé na svou linku přesně 18. března 1895 v 6.26. </a:t>
            </a:r>
            <a:endParaRPr lang="cs-CZ" dirty="0"/>
          </a:p>
        </p:txBody>
      </p:sp>
    </p:spTree>
    <p:extLst>
      <p:ext uri="{BB962C8B-B14F-4D97-AF65-F5344CB8AC3E}">
        <p14:creationId xmlns:p14="http://schemas.microsoft.com/office/powerpoint/2010/main" val="55630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 name="Obrázek 2">
            <a:extLst>
              <a:ext uri="{FF2B5EF4-FFF2-40B4-BE49-F238E27FC236}">
                <a16:creationId xmlns:a16="http://schemas.microsoft.com/office/drawing/2014/main" id="{8E63BAD5-7DB2-D4E3-BF9F-18DCA12AE5C5}"/>
              </a:ext>
            </a:extLst>
          </p:cNvPr>
          <p:cNvPicPr>
            <a:picLocks noChangeAspect="1"/>
          </p:cNvPicPr>
          <p:nvPr/>
        </p:nvPicPr>
        <p:blipFill>
          <a:blip r:embed="rId4"/>
          <a:stretch>
            <a:fillRect/>
          </a:stretch>
        </p:blipFill>
        <p:spPr>
          <a:xfrm>
            <a:off x="62336" y="360363"/>
            <a:ext cx="9081664" cy="5328000"/>
          </a:xfrm>
          <a:prstGeom prst="rect">
            <a:avLst/>
          </a:prstGeom>
        </p:spPr>
      </p:pic>
      <p:sp>
        <p:nvSpPr>
          <p:cNvPr id="5" name="TextovéPole 4">
            <a:extLst>
              <a:ext uri="{FF2B5EF4-FFF2-40B4-BE49-F238E27FC236}">
                <a16:creationId xmlns:a16="http://schemas.microsoft.com/office/drawing/2014/main" id="{3041033C-D25F-7886-1F3D-11EE6E5B61C7}"/>
              </a:ext>
            </a:extLst>
          </p:cNvPr>
          <p:cNvSpPr txBox="1"/>
          <p:nvPr/>
        </p:nvSpPr>
        <p:spPr>
          <a:xfrm>
            <a:off x="376238" y="5882326"/>
            <a:ext cx="7344315" cy="461665"/>
          </a:xfrm>
          <a:prstGeom prst="rect">
            <a:avLst/>
          </a:prstGeom>
          <a:noFill/>
        </p:spPr>
        <p:txBody>
          <a:bodyPr wrap="square" rtlCol="0">
            <a:spAutoFit/>
          </a:bodyPr>
          <a:lstStyle/>
          <a:p>
            <a:r>
              <a:rPr lang="cs-CZ" dirty="0"/>
              <a:t>1905: Daimler jezdí s poštou </a:t>
            </a:r>
          </a:p>
        </p:txBody>
      </p:sp>
    </p:spTree>
    <p:extLst>
      <p:ext uri="{BB962C8B-B14F-4D97-AF65-F5344CB8AC3E}">
        <p14:creationId xmlns:p14="http://schemas.microsoft.com/office/powerpoint/2010/main" val="24999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2"/>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AD54E8AB-ECFA-852F-5FAC-BD5EB2953089}"/>
              </a:ext>
            </a:extLst>
          </p:cNvPr>
          <p:cNvSpPr txBox="1"/>
          <p:nvPr/>
        </p:nvSpPr>
        <p:spPr>
          <a:xfrm>
            <a:off x="376238" y="676275"/>
            <a:ext cx="8391525" cy="4893647"/>
          </a:xfrm>
          <a:prstGeom prst="rect">
            <a:avLst/>
          </a:prstGeom>
          <a:noFill/>
        </p:spPr>
        <p:txBody>
          <a:bodyPr wrap="square" rtlCol="0">
            <a:spAutoFit/>
          </a:bodyPr>
          <a:lstStyle/>
          <a:p>
            <a:pPr algn="just"/>
            <a:r>
              <a:rPr lang="cs-CZ" b="0" i="0" dirty="0">
                <a:solidFill>
                  <a:srgbClr val="FF0000"/>
                </a:solidFill>
                <a:effectLst/>
                <a:latin typeface="+mn-lt"/>
              </a:rPr>
              <a:t>V roce 1925 se začal technicky oddělovat vývoj autobusů a nákladních vozidel. </a:t>
            </a:r>
            <a:r>
              <a:rPr lang="cs-CZ" b="0" i="0" dirty="0">
                <a:solidFill>
                  <a:srgbClr val="333333"/>
                </a:solidFill>
                <a:effectLst/>
                <a:latin typeface="+mn-lt"/>
              </a:rPr>
              <a:t>Až dosud se nástavby autobusu montovaly na běžné podvozky nákladních vozidel s průběžným nosným rámem. Cestující se tak museli vyšplhat pořádně vysoko. </a:t>
            </a:r>
            <a:r>
              <a:rPr lang="cs-CZ" b="0" i="0" dirty="0">
                <a:solidFill>
                  <a:srgbClr val="0070C0"/>
                </a:solidFill>
                <a:effectLst/>
                <a:latin typeface="+mn-lt"/>
              </a:rPr>
              <a:t>„Nízký autobus“,</a:t>
            </a:r>
            <a:r>
              <a:rPr lang="cs-CZ" b="0" i="0" dirty="0">
                <a:solidFill>
                  <a:srgbClr val="333333"/>
                </a:solidFill>
                <a:effectLst/>
                <a:latin typeface="+mn-lt"/>
              </a:rPr>
              <a:t> který od roku 1925 vyráběl Benz v Gaggenau, zahájil novou epochu s mnohem pohodlnějším nastupováním pro cestující. Tento autobus měl podlahu pouhých 670 milimetrů nad vozovkou.</a:t>
            </a:r>
          </a:p>
          <a:p>
            <a:pPr algn="just"/>
            <a:r>
              <a:rPr lang="cs-CZ" b="0" i="0" dirty="0">
                <a:solidFill>
                  <a:srgbClr val="FF0000"/>
                </a:solidFill>
                <a:effectLst/>
                <a:latin typeface="+mn-lt"/>
              </a:rPr>
              <a:t>Premiéra legendární značky: </a:t>
            </a:r>
            <a:r>
              <a:rPr lang="cs-CZ" b="0" i="0" dirty="0">
                <a:solidFill>
                  <a:srgbClr val="333333"/>
                </a:solidFill>
                <a:effectLst/>
                <a:latin typeface="+mn-lt"/>
              </a:rPr>
              <a:t>Po fúzi společnosti Daimler </a:t>
            </a:r>
            <a:r>
              <a:rPr lang="cs-CZ" b="0" i="0" dirty="0" err="1">
                <a:solidFill>
                  <a:srgbClr val="333333"/>
                </a:solidFill>
                <a:effectLst/>
                <a:latin typeface="+mn-lt"/>
              </a:rPr>
              <a:t>Motoren</a:t>
            </a:r>
            <a:r>
              <a:rPr lang="cs-CZ" b="0" i="0" dirty="0">
                <a:solidFill>
                  <a:srgbClr val="333333"/>
                </a:solidFill>
                <a:effectLst/>
                <a:latin typeface="+mn-lt"/>
              </a:rPr>
              <a:t> </a:t>
            </a:r>
            <a:r>
              <a:rPr lang="cs-CZ" b="0" i="0" dirty="0" err="1">
                <a:solidFill>
                  <a:srgbClr val="333333"/>
                </a:solidFill>
                <a:effectLst/>
                <a:latin typeface="+mn-lt"/>
              </a:rPr>
              <a:t>Gesellschaft</a:t>
            </a:r>
            <a:r>
              <a:rPr lang="cs-CZ" b="0" i="0" dirty="0">
                <a:solidFill>
                  <a:srgbClr val="333333"/>
                </a:solidFill>
                <a:effectLst/>
                <a:latin typeface="+mn-lt"/>
              </a:rPr>
              <a:t> (DMG) s firmou Benz &amp; </a:t>
            </a:r>
            <a:r>
              <a:rPr lang="cs-CZ" b="0" i="0" dirty="0" err="1">
                <a:solidFill>
                  <a:srgbClr val="333333"/>
                </a:solidFill>
                <a:effectLst/>
                <a:latin typeface="+mn-lt"/>
              </a:rPr>
              <a:t>Cie</a:t>
            </a:r>
            <a:r>
              <a:rPr lang="cs-CZ" b="0" i="0" dirty="0">
                <a:solidFill>
                  <a:srgbClr val="333333"/>
                </a:solidFill>
                <a:effectLst/>
                <a:latin typeface="+mn-lt"/>
              </a:rPr>
              <a:t> na Daimler-Benz AG vznikla v roce 1926 značka zvýrazňující spojení těchto firem. Společnost Benz symbolizuje vavřínový věnec, DMG pak trojcípá hvězda.</a:t>
            </a:r>
            <a:endParaRPr lang="cs-CZ" dirty="0">
              <a:latin typeface="+mn-lt"/>
            </a:endParaRPr>
          </a:p>
        </p:txBody>
      </p:sp>
      <p:pic>
        <p:nvPicPr>
          <p:cNvPr id="1032" name="Picture 8" descr="125-years-buses">
            <a:extLst>
              <a:ext uri="{FF2B5EF4-FFF2-40B4-BE49-F238E27FC236}">
                <a16:creationId xmlns:a16="http://schemas.microsoft.com/office/drawing/2014/main" id="{B1C8F877-B51D-C469-E8F0-93F0E08F5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67CC51A3-06F7-4138-CE3F-496ADE47B267}"/>
              </a:ext>
            </a:extLst>
          </p:cNvPr>
          <p:cNvPicPr>
            <a:picLocks noChangeAspect="1"/>
          </p:cNvPicPr>
          <p:nvPr/>
        </p:nvPicPr>
        <p:blipFill>
          <a:blip r:embed="rId4"/>
          <a:stretch>
            <a:fillRect/>
          </a:stretch>
        </p:blipFill>
        <p:spPr>
          <a:xfrm>
            <a:off x="3092878" y="5272975"/>
            <a:ext cx="2253888" cy="1512000"/>
          </a:xfrm>
          <a:prstGeom prst="rect">
            <a:avLst/>
          </a:prstGeom>
        </p:spPr>
      </p:pic>
    </p:spTree>
    <p:extLst>
      <p:ext uri="{BB962C8B-B14F-4D97-AF65-F5344CB8AC3E}">
        <p14:creationId xmlns:p14="http://schemas.microsoft.com/office/powerpoint/2010/main" val="193977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 name="Obrázek 2">
            <a:extLst>
              <a:ext uri="{FF2B5EF4-FFF2-40B4-BE49-F238E27FC236}">
                <a16:creationId xmlns:a16="http://schemas.microsoft.com/office/drawing/2014/main" id="{CBDB3A91-139F-41FE-3081-E804C42296FB}"/>
              </a:ext>
            </a:extLst>
          </p:cNvPr>
          <p:cNvPicPr>
            <a:picLocks noChangeAspect="1"/>
          </p:cNvPicPr>
          <p:nvPr/>
        </p:nvPicPr>
        <p:blipFill>
          <a:blip r:embed="rId4"/>
          <a:stretch>
            <a:fillRect/>
          </a:stretch>
        </p:blipFill>
        <p:spPr>
          <a:xfrm>
            <a:off x="96979" y="512300"/>
            <a:ext cx="9012577" cy="4428000"/>
          </a:xfrm>
          <a:prstGeom prst="rect">
            <a:avLst/>
          </a:prstGeom>
        </p:spPr>
      </p:pic>
      <p:sp>
        <p:nvSpPr>
          <p:cNvPr id="2" name="TextovéPole 1">
            <a:extLst>
              <a:ext uri="{FF2B5EF4-FFF2-40B4-BE49-F238E27FC236}">
                <a16:creationId xmlns:a16="http://schemas.microsoft.com/office/drawing/2014/main" id="{DEB2CB46-0667-E89B-7DBA-7C0172D9C70F}"/>
              </a:ext>
            </a:extLst>
          </p:cNvPr>
          <p:cNvSpPr txBox="1"/>
          <p:nvPr/>
        </p:nvSpPr>
        <p:spPr>
          <a:xfrm>
            <a:off x="376238" y="5013325"/>
            <a:ext cx="7702533" cy="461665"/>
          </a:xfrm>
          <a:prstGeom prst="rect">
            <a:avLst/>
          </a:prstGeom>
          <a:noFill/>
        </p:spPr>
        <p:txBody>
          <a:bodyPr wrap="square" rtlCol="0">
            <a:spAutoFit/>
          </a:bodyPr>
          <a:lstStyle/>
          <a:p>
            <a:r>
              <a:rPr lang="cs-CZ" b="0" i="0" dirty="0">
                <a:effectLst/>
                <a:latin typeface="+mn-lt"/>
              </a:rPr>
              <a:t>1928: Sériový autobus Daimler-Benz s dieselovým motorem.</a:t>
            </a:r>
            <a:endParaRPr lang="cs-CZ" dirty="0">
              <a:latin typeface="+mn-lt"/>
            </a:endParaRPr>
          </a:p>
        </p:txBody>
      </p:sp>
    </p:spTree>
    <p:extLst>
      <p:ext uri="{BB962C8B-B14F-4D97-AF65-F5344CB8AC3E}">
        <p14:creationId xmlns:p14="http://schemas.microsoft.com/office/powerpoint/2010/main" val="292013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CEE035DE-710D-9C63-2856-C61821D3258E}"/>
              </a:ext>
            </a:extLst>
          </p:cNvPr>
          <p:cNvSpPr txBox="1"/>
          <p:nvPr/>
        </p:nvSpPr>
        <p:spPr>
          <a:xfrm>
            <a:off x="376238" y="676275"/>
            <a:ext cx="8391525" cy="5632311"/>
          </a:xfrm>
          <a:prstGeom prst="rect">
            <a:avLst/>
          </a:prstGeom>
          <a:noFill/>
        </p:spPr>
        <p:txBody>
          <a:bodyPr wrap="square" rtlCol="0">
            <a:spAutoFit/>
          </a:bodyPr>
          <a:lstStyle/>
          <a:p>
            <a:pPr algn="just"/>
            <a:r>
              <a:rPr lang="cs-CZ" b="0" i="0" dirty="0">
                <a:solidFill>
                  <a:srgbClr val="333333"/>
                </a:solidFill>
                <a:effectLst/>
                <a:latin typeface="+mn-lt"/>
              </a:rPr>
              <a:t>Jako první novou konstrukci po druhé světové válce představila firma v květnu 1949 kompaktní autobus s výraznou kapotou Mercedes-Benz 0 3250. </a:t>
            </a:r>
            <a:r>
              <a:rPr lang="cs-CZ" b="1" i="0" dirty="0">
                <a:solidFill>
                  <a:srgbClr val="0070C0"/>
                </a:solidFill>
                <a:effectLst/>
                <a:latin typeface="+mn-lt"/>
              </a:rPr>
              <a:t>V roce 1951 představil Mercedes-Benz s modelem O 6600 H autobus s technickým konceptem, který platí ještě dnes: Budoucnost spočívá v motoru na zádi a karoserii s čelním řízením. </a:t>
            </a:r>
            <a:r>
              <a:rPr lang="cs-CZ" b="0" i="0" dirty="0">
                <a:solidFill>
                  <a:srgbClr val="333333"/>
                </a:solidFill>
                <a:effectLst/>
                <a:latin typeface="+mn-lt"/>
              </a:rPr>
              <a:t>Tímto krokem získal autobus vlastní podvozek nezávislý na nákladních vozidlech. Další mezník představovalo elektricky ovládané řazení modelu O 6600 H. </a:t>
            </a:r>
            <a:r>
              <a:rPr lang="cs-CZ" b="0" i="0" dirty="0">
                <a:solidFill>
                  <a:srgbClr val="333333"/>
                </a:solidFill>
                <a:effectLst/>
                <a:latin typeface="MBCorpoSText-Regular-Web"/>
              </a:rPr>
              <a:t>Po válce panoval nedostatek surovin, továrny byly zničené. </a:t>
            </a:r>
          </a:p>
          <a:p>
            <a:pPr algn="just"/>
            <a:r>
              <a:rPr lang="cs-CZ" b="0" i="0" dirty="0">
                <a:solidFill>
                  <a:srgbClr val="333333"/>
                </a:solidFill>
                <a:effectLst/>
                <a:latin typeface="+mn-lt"/>
              </a:rPr>
              <a:t>Už v březnu 1948 však Mercedes-Benz obnovil výrobu autobusů O 4500. Tato vozidla navazovala na tradiční tvary s kapotou. Elegantní vzhled vůbec nesvědčil o tom, že jejich původ sahá až do válečných let: Závod představil tento autobus již v roce 1941. Mezi lety 1943 až 1944/45 sjelo z pásu v závodě Gaggenau 300 těchto jednotek.</a:t>
            </a:r>
            <a:endParaRPr lang="cs-CZ" dirty="0">
              <a:latin typeface="+mn-lt"/>
            </a:endParaRPr>
          </a:p>
        </p:txBody>
      </p:sp>
    </p:spTree>
    <p:extLst>
      <p:ext uri="{BB962C8B-B14F-4D97-AF65-F5344CB8AC3E}">
        <p14:creationId xmlns:p14="http://schemas.microsoft.com/office/powerpoint/2010/main" val="63593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3"/>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4"/>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 name="Obrázek 2">
            <a:extLst>
              <a:ext uri="{FF2B5EF4-FFF2-40B4-BE49-F238E27FC236}">
                <a16:creationId xmlns:a16="http://schemas.microsoft.com/office/drawing/2014/main" id="{6632AB1E-0891-381B-DED0-270396839152}"/>
              </a:ext>
            </a:extLst>
          </p:cNvPr>
          <p:cNvPicPr>
            <a:picLocks noChangeAspect="1"/>
          </p:cNvPicPr>
          <p:nvPr/>
        </p:nvPicPr>
        <p:blipFill>
          <a:blip r:embed="rId5"/>
          <a:stretch>
            <a:fillRect/>
          </a:stretch>
        </p:blipFill>
        <p:spPr>
          <a:xfrm>
            <a:off x="0" y="360363"/>
            <a:ext cx="9144000" cy="3428208"/>
          </a:xfrm>
          <a:prstGeom prst="rect">
            <a:avLst/>
          </a:prstGeom>
        </p:spPr>
      </p:pic>
      <p:sp>
        <p:nvSpPr>
          <p:cNvPr id="2" name="TextovéPole 1">
            <a:extLst>
              <a:ext uri="{FF2B5EF4-FFF2-40B4-BE49-F238E27FC236}">
                <a16:creationId xmlns:a16="http://schemas.microsoft.com/office/drawing/2014/main" id="{906F22DF-7187-6A15-2B5E-F0C9704EDD6E}"/>
              </a:ext>
            </a:extLst>
          </p:cNvPr>
          <p:cNvSpPr txBox="1"/>
          <p:nvPr/>
        </p:nvSpPr>
        <p:spPr>
          <a:xfrm>
            <a:off x="376238" y="3788571"/>
            <a:ext cx="8391525" cy="3046988"/>
          </a:xfrm>
          <a:prstGeom prst="rect">
            <a:avLst/>
          </a:prstGeom>
          <a:noFill/>
        </p:spPr>
        <p:txBody>
          <a:bodyPr wrap="square" rtlCol="0">
            <a:spAutoFit/>
          </a:bodyPr>
          <a:lstStyle/>
          <a:p>
            <a:pPr algn="just" fontAlgn="base"/>
            <a:r>
              <a:rPr lang="cs-CZ" b="0" i="0" dirty="0">
                <a:solidFill>
                  <a:srgbClr val="333333"/>
                </a:solidFill>
                <a:effectLst/>
                <a:latin typeface="+mn-lt"/>
              </a:rPr>
              <a:t>K výraznému zlomu ve vývoji dochází až v roce 1984: přichází další standardizovaný městský autobus s hvězdou Mercedesu, model O 405. Ten přinesl hranatý vzhled s výrazně nižší podlahou ve prospěch pohodlnějšího nastupování.</a:t>
            </a:r>
          </a:p>
          <a:p>
            <a:pPr algn="just" fontAlgn="base"/>
            <a:r>
              <a:rPr lang="cs-CZ" b="0" i="0" dirty="0">
                <a:solidFill>
                  <a:srgbClr val="333333"/>
                </a:solidFill>
                <a:effectLst/>
                <a:latin typeface="+mn-lt"/>
              </a:rPr>
              <a:t>Novou kapitolu v historii městských autobusů napsal v roce 1989 nízkopodlažní model O 405 N s nízkou podlahou až k zadní nápravě.</a:t>
            </a:r>
          </a:p>
          <a:p>
            <a:endParaRPr lang="cs-CZ" dirty="0"/>
          </a:p>
        </p:txBody>
      </p:sp>
    </p:spTree>
    <p:extLst>
      <p:ext uri="{BB962C8B-B14F-4D97-AF65-F5344CB8AC3E}">
        <p14:creationId xmlns:p14="http://schemas.microsoft.com/office/powerpoint/2010/main" val="183166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5364"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7FD4678E-F727-139D-FB45-5D7CB5F84A3D}"/>
              </a:ext>
            </a:extLst>
          </p:cNvPr>
          <p:cNvSpPr txBox="1"/>
          <p:nvPr/>
        </p:nvSpPr>
        <p:spPr>
          <a:xfrm>
            <a:off x="360362" y="450895"/>
            <a:ext cx="8391525" cy="6261009"/>
          </a:xfrm>
          <a:prstGeom prst="rect">
            <a:avLst/>
          </a:prstGeom>
          <a:noFill/>
        </p:spPr>
        <p:txBody>
          <a:bodyPr wrap="square" rtlCol="0">
            <a:spAutoFit/>
          </a:bodyPr>
          <a:lstStyle/>
          <a:p>
            <a:pPr algn="just">
              <a:lnSpc>
                <a:spcPct val="115000"/>
              </a:lnSpc>
              <a:spcAft>
                <a:spcPts val="1000"/>
              </a:spcAft>
            </a:pPr>
            <a:r>
              <a:rPr lang="cs-CZ" b="1" kern="100" dirty="0">
                <a:solidFill>
                  <a:srgbClr val="0070C0"/>
                </a:solidFill>
                <a:effectLst/>
                <a:latin typeface="+mn-lt"/>
                <a:ea typeface="Calibri" panose="020F0502020204030204" pitchFamily="34" charset="0"/>
                <a:cs typeface="Times New Roman" panose="02020603050405020304" pitchFamily="18" charset="0"/>
              </a:rPr>
              <a:t>Město</a:t>
            </a:r>
            <a:r>
              <a:rPr lang="cs-CZ" kern="100" dirty="0">
                <a:effectLst/>
                <a:latin typeface="+mn-lt"/>
                <a:ea typeface="Calibri" panose="020F0502020204030204" pitchFamily="34" charset="0"/>
                <a:cs typeface="Times New Roman" panose="02020603050405020304" pitchFamily="18" charset="0"/>
              </a:rPr>
              <a:t> – je obec, která splňuje určitá kritéria, zpravidla vymezená v legislativě (nejčastěji velikost, ale i některé další parametry) – jedna z možných definic.</a:t>
            </a:r>
          </a:p>
          <a:p>
            <a:pPr algn="just">
              <a:lnSpc>
                <a:spcPct val="115000"/>
              </a:lnSpc>
              <a:spcAft>
                <a:spcPts val="1000"/>
              </a:spcAft>
            </a:pPr>
            <a:r>
              <a:rPr lang="cs-CZ" kern="100" dirty="0">
                <a:effectLst/>
                <a:latin typeface="+mn-lt"/>
                <a:ea typeface="Calibri" panose="020F0502020204030204" pitchFamily="34" charset="0"/>
                <a:cs typeface="Times New Roman" panose="02020603050405020304" pitchFamily="18" charset="0"/>
              </a:rPr>
              <a:t>Jaký byl jejich vývoj: </a:t>
            </a:r>
            <a:r>
              <a:rPr lang="cs-CZ" b="1" kern="100" dirty="0">
                <a:solidFill>
                  <a:srgbClr val="0070C0"/>
                </a:solidFill>
                <a:effectLst/>
                <a:latin typeface="+mn-lt"/>
                <a:ea typeface="Calibri" panose="020F0502020204030204" pitchFamily="34" charset="0"/>
                <a:cs typeface="Times New Roman" panose="02020603050405020304" pitchFamily="18" charset="0"/>
              </a:rPr>
              <a:t>První sídla</a:t>
            </a:r>
            <a:r>
              <a:rPr lang="cs-CZ" kern="100" dirty="0">
                <a:solidFill>
                  <a:srgbClr val="0070C0"/>
                </a:solidFill>
                <a:effectLst/>
                <a:latin typeface="+mn-lt"/>
                <a:ea typeface="Calibri" panose="020F0502020204030204" pitchFamily="34" charset="0"/>
                <a:cs typeface="Times New Roman" panose="02020603050405020304" pitchFamily="18" charset="0"/>
              </a:rPr>
              <a:t> </a:t>
            </a:r>
            <a:r>
              <a:rPr lang="cs-CZ" kern="100" dirty="0">
                <a:effectLst/>
                <a:latin typeface="+mn-lt"/>
                <a:ea typeface="Calibri" panose="020F0502020204030204" pitchFamily="34" charset="0"/>
                <a:cs typeface="Times New Roman" panose="02020603050405020304" pitchFamily="18" charset="0"/>
              </a:rPr>
              <a:t>měla venkovský charakter, jejich obyvatelé se nijak neodlišovali způsobem života, obživy, statusem …. </a:t>
            </a:r>
            <a:r>
              <a:rPr lang="cs-CZ" b="1" kern="100" dirty="0">
                <a:solidFill>
                  <a:srgbClr val="0070C0"/>
                </a:solidFill>
                <a:effectLst/>
                <a:latin typeface="+mn-lt"/>
                <a:ea typeface="Calibri" panose="020F0502020204030204" pitchFamily="34" charset="0"/>
                <a:cs typeface="Times New Roman" panose="02020603050405020304" pitchFamily="18" charset="0"/>
              </a:rPr>
              <a:t>Vznik měst</a:t>
            </a:r>
            <a:r>
              <a:rPr lang="cs-CZ" kern="100" dirty="0">
                <a:solidFill>
                  <a:srgbClr val="0070C0"/>
                </a:solidFill>
                <a:effectLst/>
                <a:latin typeface="+mn-lt"/>
                <a:ea typeface="Calibri" panose="020F0502020204030204" pitchFamily="34" charset="0"/>
                <a:cs typeface="Times New Roman" panose="02020603050405020304" pitchFamily="18" charset="0"/>
              </a:rPr>
              <a:t> </a:t>
            </a:r>
            <a:r>
              <a:rPr lang="cs-CZ" kern="100" dirty="0">
                <a:effectLst/>
                <a:latin typeface="+mn-lt"/>
                <a:ea typeface="Calibri" panose="020F0502020204030204" pitchFamily="34" charset="0"/>
                <a:cs typeface="Times New Roman" panose="02020603050405020304" pitchFamily="18" charset="0"/>
              </a:rPr>
              <a:t>umožnilo až zdokonalení zemědělství =&gt; přebytky, dělba práce – rozdělení na zemědělce a nezemědělce (řemesla, obchod…) =&gt; soustředění nezemědělských aktivit do větších sídel, ze kterých se postupně vyvinula města, obsluhující okolní zemědělské oblasti.</a:t>
            </a:r>
          </a:p>
          <a:p>
            <a:pPr algn="just">
              <a:lnSpc>
                <a:spcPct val="115000"/>
              </a:lnSpc>
              <a:spcAft>
                <a:spcPts val="1000"/>
              </a:spcAft>
            </a:pPr>
            <a:r>
              <a:rPr lang="cs-CZ"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Městská hromadná doprava (dále jen MHD</a:t>
            </a:r>
            <a:r>
              <a:rPr lang="cs-CZ"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kern="100" dirty="0">
                <a:effectLst/>
                <a:latin typeface="Times New Roman" panose="02020603050405020304" pitchFamily="18" charset="0"/>
                <a:ea typeface="Calibri" panose="020F0502020204030204" pitchFamily="34" charset="0"/>
                <a:cs typeface="Times New Roman" panose="02020603050405020304" pitchFamily="18" charset="0"/>
              </a:rPr>
              <a:t>se podle celé řady badatelů v tomto oboru začala uplatňovat a rozvíjet v době, kdy se města rozrostla natolik, že jejich velikost přesáhla možnosti pěší dopravy. </a:t>
            </a:r>
            <a:endParaRPr lang="cs-CZ" dirty="0"/>
          </a:p>
        </p:txBody>
      </p:sp>
    </p:spTree>
    <p:extLst>
      <p:ext uri="{BB962C8B-B14F-4D97-AF65-F5344CB8AC3E}">
        <p14:creationId xmlns:p14="http://schemas.microsoft.com/office/powerpoint/2010/main" val="133457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7170" name="Picture 2" descr="125-years-buses">
            <a:extLst>
              <a:ext uri="{FF2B5EF4-FFF2-40B4-BE49-F238E27FC236}">
                <a16:creationId xmlns:a16="http://schemas.microsoft.com/office/drawing/2014/main" id="{992990C1-E77F-20AA-0BA1-61E901FB98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BB133E39-FB5D-4576-DDC8-05E355C5D66B}"/>
              </a:ext>
            </a:extLst>
          </p:cNvPr>
          <p:cNvPicPr>
            <a:picLocks noChangeAspect="1"/>
          </p:cNvPicPr>
          <p:nvPr/>
        </p:nvPicPr>
        <p:blipFill>
          <a:blip r:embed="rId5"/>
          <a:stretch>
            <a:fillRect/>
          </a:stretch>
        </p:blipFill>
        <p:spPr>
          <a:xfrm>
            <a:off x="4763" y="360363"/>
            <a:ext cx="9144000" cy="5262233"/>
          </a:xfrm>
          <a:prstGeom prst="rect">
            <a:avLst/>
          </a:prstGeom>
        </p:spPr>
      </p:pic>
      <p:sp>
        <p:nvSpPr>
          <p:cNvPr id="2" name="TextovéPole 1">
            <a:extLst>
              <a:ext uri="{FF2B5EF4-FFF2-40B4-BE49-F238E27FC236}">
                <a16:creationId xmlns:a16="http://schemas.microsoft.com/office/drawing/2014/main" id="{ACF206A5-9C9B-6F7D-C775-D6F32E8BF97A}"/>
              </a:ext>
            </a:extLst>
          </p:cNvPr>
          <p:cNvSpPr txBox="1"/>
          <p:nvPr/>
        </p:nvSpPr>
        <p:spPr>
          <a:xfrm>
            <a:off x="376238" y="5622596"/>
            <a:ext cx="7353741" cy="461665"/>
          </a:xfrm>
          <a:prstGeom prst="rect">
            <a:avLst/>
          </a:prstGeom>
          <a:noFill/>
        </p:spPr>
        <p:txBody>
          <a:bodyPr wrap="square" rtlCol="0">
            <a:spAutoFit/>
          </a:bodyPr>
          <a:lstStyle/>
          <a:p>
            <a:r>
              <a:rPr lang="cs-CZ" dirty="0"/>
              <a:t>O 405 Mistr proměn</a:t>
            </a:r>
          </a:p>
        </p:txBody>
      </p:sp>
    </p:spTree>
    <p:extLst>
      <p:ext uri="{BB962C8B-B14F-4D97-AF65-F5344CB8AC3E}">
        <p14:creationId xmlns:p14="http://schemas.microsoft.com/office/powerpoint/2010/main" val="101134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 name="Obrázek 2">
            <a:extLst>
              <a:ext uri="{FF2B5EF4-FFF2-40B4-BE49-F238E27FC236}">
                <a16:creationId xmlns:a16="http://schemas.microsoft.com/office/drawing/2014/main" id="{7903926C-6004-5301-E3F7-3CDB458D8699}"/>
              </a:ext>
            </a:extLst>
          </p:cNvPr>
          <p:cNvPicPr>
            <a:picLocks noChangeAspect="1"/>
          </p:cNvPicPr>
          <p:nvPr/>
        </p:nvPicPr>
        <p:blipFill>
          <a:blip r:embed="rId4"/>
          <a:stretch>
            <a:fillRect/>
          </a:stretch>
        </p:blipFill>
        <p:spPr>
          <a:xfrm>
            <a:off x="1097204" y="360363"/>
            <a:ext cx="6233950" cy="3600000"/>
          </a:xfrm>
          <a:prstGeom prst="rect">
            <a:avLst/>
          </a:prstGeom>
        </p:spPr>
      </p:pic>
      <p:sp>
        <p:nvSpPr>
          <p:cNvPr id="2" name="TextovéPole 1">
            <a:extLst>
              <a:ext uri="{FF2B5EF4-FFF2-40B4-BE49-F238E27FC236}">
                <a16:creationId xmlns:a16="http://schemas.microsoft.com/office/drawing/2014/main" id="{8C62CD5D-4143-FB18-FDC3-22BE9EFB694F}"/>
              </a:ext>
            </a:extLst>
          </p:cNvPr>
          <p:cNvSpPr txBox="1"/>
          <p:nvPr/>
        </p:nvSpPr>
        <p:spPr>
          <a:xfrm>
            <a:off x="266700" y="4187547"/>
            <a:ext cx="7696951" cy="1938992"/>
          </a:xfrm>
          <a:prstGeom prst="rect">
            <a:avLst/>
          </a:prstGeom>
          <a:noFill/>
        </p:spPr>
        <p:txBody>
          <a:bodyPr wrap="square" rtlCol="0">
            <a:spAutoFit/>
          </a:bodyPr>
          <a:lstStyle/>
          <a:p>
            <a:pPr algn="just"/>
            <a:r>
              <a:rPr lang="cs-CZ" sz="2000" b="1" i="0" dirty="0">
                <a:solidFill>
                  <a:srgbClr val="333333"/>
                </a:solidFill>
                <a:effectLst/>
                <a:latin typeface="+mn-lt"/>
              </a:rPr>
              <a:t>„NEBUS“ (New Electric Bus), takový název dostal v roce 1997 model Mercedes-Benz O 405 s prvním pohonem na palivové články na světě u linkového autobusu. Zásobníky s palivovými články o výkonu až 250 kW měnily vodík v elektrickou energii potřebnou pro pohon městského autobusu. NEBUS neemitoval škodliviny, z výfuku vycházela pouze vodní pára.</a:t>
            </a:r>
            <a:endParaRPr lang="cs-CZ" sz="2000" b="1" dirty="0">
              <a:latin typeface="+mn-lt"/>
            </a:endParaRPr>
          </a:p>
        </p:txBody>
      </p:sp>
    </p:spTree>
    <p:extLst>
      <p:ext uri="{BB962C8B-B14F-4D97-AF65-F5344CB8AC3E}">
        <p14:creationId xmlns:p14="http://schemas.microsoft.com/office/powerpoint/2010/main" val="22350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3"/>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4"/>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 name="Obrázek 2">
            <a:extLst>
              <a:ext uri="{FF2B5EF4-FFF2-40B4-BE49-F238E27FC236}">
                <a16:creationId xmlns:a16="http://schemas.microsoft.com/office/drawing/2014/main" id="{7BB5D62F-91B8-30D8-FEE4-B17FBAA1E326}"/>
              </a:ext>
            </a:extLst>
          </p:cNvPr>
          <p:cNvPicPr>
            <a:picLocks noChangeAspect="1"/>
          </p:cNvPicPr>
          <p:nvPr/>
        </p:nvPicPr>
        <p:blipFill>
          <a:blip r:embed="rId5"/>
          <a:stretch>
            <a:fillRect/>
          </a:stretch>
        </p:blipFill>
        <p:spPr>
          <a:xfrm>
            <a:off x="37927" y="360363"/>
            <a:ext cx="9064970" cy="4284000"/>
          </a:xfrm>
          <a:prstGeom prst="rect">
            <a:avLst/>
          </a:prstGeom>
        </p:spPr>
      </p:pic>
      <p:sp>
        <p:nvSpPr>
          <p:cNvPr id="2" name="TextovéPole 1">
            <a:extLst>
              <a:ext uri="{FF2B5EF4-FFF2-40B4-BE49-F238E27FC236}">
                <a16:creationId xmlns:a16="http://schemas.microsoft.com/office/drawing/2014/main" id="{EB3BED12-38C2-1FC8-19E5-9452D673725E}"/>
              </a:ext>
            </a:extLst>
          </p:cNvPr>
          <p:cNvSpPr txBox="1"/>
          <p:nvPr/>
        </p:nvSpPr>
        <p:spPr>
          <a:xfrm>
            <a:off x="376238" y="4644363"/>
            <a:ext cx="8391525" cy="1938992"/>
          </a:xfrm>
          <a:prstGeom prst="rect">
            <a:avLst/>
          </a:prstGeom>
          <a:noFill/>
        </p:spPr>
        <p:txBody>
          <a:bodyPr wrap="square" rtlCol="0">
            <a:spAutoFit/>
          </a:bodyPr>
          <a:lstStyle/>
          <a:p>
            <a:pPr algn="just"/>
            <a:r>
              <a:rPr lang="cs-CZ" sz="2000" b="0" i="0" dirty="0">
                <a:effectLst/>
                <a:latin typeface="+mn-lt"/>
              </a:rPr>
              <a:t>S konceptem kloubového autobusu se čtyřmi nápravami a čtyřmi dveřmi, pouze jedním kloubem a motorem Euro 4 začal psát v roce 2005 autobus CapaCity s délkou 19,54 m novou kapitolu velkoprostorových městských autobusů. I přes svou délku 19,54 m se Mercedes-Benz CapaCity pohyboval se svými čtyřmi nápravami (z toho dvěma řízenými) a pouze jedním kloubem v městské dopravě stejně snadno jako běžný kloubový autobus o délce zhruba 18 m. </a:t>
            </a:r>
            <a:endParaRPr lang="cs-CZ" sz="2000" dirty="0">
              <a:latin typeface="+mn-lt"/>
            </a:endParaRPr>
          </a:p>
        </p:txBody>
      </p:sp>
    </p:spTree>
    <p:extLst>
      <p:ext uri="{BB962C8B-B14F-4D97-AF65-F5344CB8AC3E}">
        <p14:creationId xmlns:p14="http://schemas.microsoft.com/office/powerpoint/2010/main" val="270999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 name="Obrázek 2">
            <a:extLst>
              <a:ext uri="{FF2B5EF4-FFF2-40B4-BE49-F238E27FC236}">
                <a16:creationId xmlns:a16="http://schemas.microsoft.com/office/drawing/2014/main" id="{7C5CAD07-A50F-007B-225C-248C28D51C36}"/>
              </a:ext>
            </a:extLst>
          </p:cNvPr>
          <p:cNvPicPr>
            <a:picLocks noChangeAspect="1"/>
          </p:cNvPicPr>
          <p:nvPr/>
        </p:nvPicPr>
        <p:blipFill>
          <a:blip r:embed="rId4"/>
          <a:stretch>
            <a:fillRect/>
          </a:stretch>
        </p:blipFill>
        <p:spPr>
          <a:xfrm>
            <a:off x="1140102" y="434920"/>
            <a:ext cx="6507794" cy="3852000"/>
          </a:xfrm>
          <a:prstGeom prst="rect">
            <a:avLst/>
          </a:prstGeom>
        </p:spPr>
      </p:pic>
      <p:sp>
        <p:nvSpPr>
          <p:cNvPr id="2" name="TextovéPole 1">
            <a:extLst>
              <a:ext uri="{FF2B5EF4-FFF2-40B4-BE49-F238E27FC236}">
                <a16:creationId xmlns:a16="http://schemas.microsoft.com/office/drawing/2014/main" id="{05292A3C-B883-AD84-ACF0-9E27584B6612}"/>
              </a:ext>
            </a:extLst>
          </p:cNvPr>
          <p:cNvSpPr txBox="1"/>
          <p:nvPr/>
        </p:nvSpPr>
        <p:spPr>
          <a:xfrm>
            <a:off x="376238" y="4365625"/>
            <a:ext cx="8391525" cy="2677656"/>
          </a:xfrm>
          <a:prstGeom prst="rect">
            <a:avLst/>
          </a:prstGeom>
          <a:noFill/>
        </p:spPr>
        <p:txBody>
          <a:bodyPr wrap="square" rtlCol="0">
            <a:spAutoFit/>
          </a:bodyPr>
          <a:lstStyle/>
          <a:p>
            <a:pPr algn="just" fontAlgn="base"/>
            <a:r>
              <a:rPr lang="cs-CZ" sz="2000" b="0" i="0" dirty="0">
                <a:solidFill>
                  <a:srgbClr val="333333"/>
                </a:solidFill>
                <a:effectLst/>
                <a:latin typeface="+mn-lt"/>
              </a:rPr>
              <a:t>V roce 2011 oslavilo svou světovou premiéru nové </a:t>
            </a:r>
            <a:r>
              <a:rPr lang="cs-CZ" sz="2000" b="1" i="0" dirty="0">
                <a:solidFill>
                  <a:srgbClr val="0070C0"/>
                </a:solidFill>
                <a:effectLst/>
                <a:latin typeface="+mn-lt"/>
              </a:rPr>
              <a:t>Citaro.</a:t>
            </a:r>
            <a:r>
              <a:rPr lang="cs-CZ" sz="2000" b="0" i="0" dirty="0">
                <a:solidFill>
                  <a:srgbClr val="333333"/>
                </a:solidFill>
                <a:effectLst/>
                <a:latin typeface="+mn-lt"/>
              </a:rPr>
              <a:t> Spotřebu pohonných hmot, a tím také emise snižovala celá řada opatření. O pouhý rok později jde do sériové výroby jako první městský autobus splňující emisní normu Euro VI. Rovněž zde později Mercedes-Benz program rozšířil o velkoprostorový autobus CapaCity a ještě pozoruhodnější model CapaCity L o délce 21 m určený pro moderní systémy BRT (Bus Rapid Transit).</a:t>
            </a:r>
          </a:p>
          <a:p>
            <a:br>
              <a:rPr lang="cs-CZ" b="0" i="0" dirty="0">
                <a:solidFill>
                  <a:srgbClr val="333333"/>
                </a:solidFill>
                <a:effectLst/>
                <a:latin typeface="inherit"/>
              </a:rPr>
            </a:br>
            <a:endParaRPr lang="cs-CZ" dirty="0"/>
          </a:p>
        </p:txBody>
      </p:sp>
    </p:spTree>
    <p:extLst>
      <p:ext uri="{BB962C8B-B14F-4D97-AF65-F5344CB8AC3E}">
        <p14:creationId xmlns:p14="http://schemas.microsoft.com/office/powerpoint/2010/main" val="374191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B75345E0-31D8-71C0-EA79-2F12A1A4D7F4}"/>
              </a:ext>
            </a:extLst>
          </p:cNvPr>
          <p:cNvSpPr txBox="1"/>
          <p:nvPr/>
        </p:nvSpPr>
        <p:spPr>
          <a:xfrm>
            <a:off x="376238" y="676275"/>
            <a:ext cx="8391525" cy="3207609"/>
          </a:xfrm>
          <a:prstGeom prst="rect">
            <a:avLst/>
          </a:prstGeom>
          <a:noFill/>
        </p:spPr>
        <p:txBody>
          <a:bodyPr wrap="square" rtlCol="0">
            <a:spAutoFit/>
          </a:bodyPr>
          <a:lstStyle/>
          <a:p>
            <a:r>
              <a:rPr lang="cs-CZ" b="1" kern="1800" spc="10" dirty="0">
                <a:solidFill>
                  <a:srgbClr val="0070C0"/>
                </a:solidFill>
                <a:effectLst/>
                <a:latin typeface="+mn-lt"/>
                <a:ea typeface="Times New Roman" panose="02020603050405020304" pitchFamily="18" charset="0"/>
                <a:cs typeface="Times New Roman" panose="02020603050405020304" pitchFamily="18" charset="0"/>
              </a:rPr>
              <a:t>Historie autobusové městské hromadné dopravy v Praze</a:t>
            </a:r>
          </a:p>
          <a:p>
            <a:pPr algn="just" fontAlgn="base">
              <a:lnSpc>
                <a:spcPts val="1800"/>
              </a:lnSpc>
              <a:spcAft>
                <a:spcPts val="1125"/>
              </a:spcAft>
            </a:pPr>
            <a:endParaRPr lang="cs-CZ" kern="0" spc="10" dirty="0">
              <a:solidFill>
                <a:srgbClr val="0070C0"/>
              </a:solidFill>
              <a:effectLst/>
              <a:latin typeface="+mn-lt"/>
              <a:ea typeface="Times New Roman" panose="02020603050405020304" pitchFamily="18" charset="0"/>
              <a:cs typeface="Times New Roman" panose="02020603050405020304" pitchFamily="18" charset="0"/>
            </a:endParaRPr>
          </a:p>
          <a:p>
            <a:pPr algn="just" fontAlgn="base">
              <a:lnSpc>
                <a:spcPts val="1800"/>
              </a:lnSpc>
              <a:spcAft>
                <a:spcPts val="1125"/>
              </a:spcAft>
            </a:pPr>
            <a:r>
              <a:rPr lang="cs-CZ" b="1" kern="0" spc="10" dirty="0">
                <a:solidFill>
                  <a:srgbClr val="0070C0"/>
                </a:solidFill>
                <a:effectLst/>
                <a:latin typeface="+mn-lt"/>
                <a:ea typeface="Times New Roman" panose="02020603050405020304" pitchFamily="18" charset="0"/>
                <a:cs typeface="Times New Roman" panose="02020603050405020304" pitchFamily="18" charset="0"/>
              </a:rPr>
              <a:t>Psal se říjen 1829. </a:t>
            </a:r>
            <a:r>
              <a:rPr lang="cs-CZ" kern="0" spc="10" dirty="0">
                <a:solidFill>
                  <a:srgbClr val="000000"/>
                </a:solidFill>
                <a:effectLst/>
                <a:latin typeface="+mn-lt"/>
                <a:ea typeface="Times New Roman" panose="02020603050405020304" pitchFamily="18" charset="0"/>
                <a:cs typeface="Times New Roman" panose="02020603050405020304" pitchFamily="18" charset="0"/>
              </a:rPr>
              <a:t>Povozník Jakub </a:t>
            </a:r>
            <a:r>
              <a:rPr lang="cs-CZ" kern="0" spc="10" dirty="0" err="1">
                <a:solidFill>
                  <a:srgbClr val="000000"/>
                </a:solidFill>
                <a:effectLst/>
                <a:latin typeface="+mn-lt"/>
                <a:ea typeface="Times New Roman" panose="02020603050405020304" pitchFamily="18" charset="0"/>
                <a:cs typeface="Times New Roman" panose="02020603050405020304" pitchFamily="18" charset="0"/>
              </a:rPr>
              <a:t>Chocenský</a:t>
            </a:r>
            <a:r>
              <a:rPr lang="cs-CZ" kern="0" spc="10" dirty="0">
                <a:solidFill>
                  <a:srgbClr val="000000"/>
                </a:solidFill>
                <a:effectLst/>
                <a:latin typeface="+mn-lt"/>
                <a:ea typeface="Times New Roman" panose="02020603050405020304" pitchFamily="18" charset="0"/>
                <a:cs typeface="Times New Roman" panose="02020603050405020304" pitchFamily="18" charset="0"/>
              </a:rPr>
              <a:t> získal koncesi k provozování dvou omnibusových linek a stal se tak průkopníkem v provozování pravidelné dopravy osob na území Prahy. V 60. a 70. letech 19. století již na území Prahy působilo několik omnibusových společností.</a:t>
            </a:r>
          </a:p>
          <a:p>
            <a:pPr algn="just" fontAlgn="base">
              <a:lnSpc>
                <a:spcPts val="1800"/>
              </a:lnSpc>
              <a:spcBef>
                <a:spcPts val="1125"/>
              </a:spcBef>
              <a:spcAft>
                <a:spcPts val="1125"/>
              </a:spcAft>
            </a:pPr>
            <a:r>
              <a:rPr lang="cs-CZ" kern="0" spc="10" dirty="0">
                <a:solidFill>
                  <a:srgbClr val="0070C0"/>
                </a:solidFill>
                <a:effectLst/>
                <a:latin typeface="+mn-lt"/>
                <a:ea typeface="Times New Roman" panose="02020603050405020304" pitchFamily="18" charset="0"/>
                <a:cs typeface="Times New Roman" panose="02020603050405020304" pitchFamily="18" charset="0"/>
              </a:rPr>
              <a:t>Až 7. 3. 1908 </a:t>
            </a:r>
            <a:r>
              <a:rPr lang="cs-CZ" kern="0" spc="10" dirty="0">
                <a:solidFill>
                  <a:srgbClr val="000000"/>
                </a:solidFill>
                <a:effectLst/>
                <a:latin typeface="+mn-lt"/>
                <a:ea typeface="Times New Roman" panose="02020603050405020304" pitchFamily="18" charset="0"/>
                <a:cs typeface="Times New Roman" panose="02020603050405020304" pitchFamily="18" charset="0"/>
              </a:rPr>
              <a:t>byla zahájena doprava na 1. autobusové lince z Malostranského náměstí na Pohořelec. Pro technické potíže byla 17. listopadu 1909 doprava bez náhrady zastavena a Praha opět zůstala bez autobusů. </a:t>
            </a:r>
            <a:endParaRPr lang="cs-CZ" dirty="0"/>
          </a:p>
        </p:txBody>
      </p:sp>
      <p:pic>
        <p:nvPicPr>
          <p:cNvPr id="3" name="Obrázek 2">
            <a:extLst>
              <a:ext uri="{FF2B5EF4-FFF2-40B4-BE49-F238E27FC236}">
                <a16:creationId xmlns:a16="http://schemas.microsoft.com/office/drawing/2014/main" id="{7FC9254C-F651-CCBC-DFCD-AD88BCBC5D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0455" y="3664542"/>
            <a:ext cx="3952410" cy="3024000"/>
          </a:xfrm>
          <a:prstGeom prst="rect">
            <a:avLst/>
          </a:prstGeom>
          <a:noFill/>
          <a:ln>
            <a:noFill/>
          </a:ln>
        </p:spPr>
      </p:pic>
    </p:spTree>
    <p:extLst>
      <p:ext uri="{BB962C8B-B14F-4D97-AF65-F5344CB8AC3E}">
        <p14:creationId xmlns:p14="http://schemas.microsoft.com/office/powerpoint/2010/main" val="207894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4" name="TextovéPole 3">
            <a:extLst>
              <a:ext uri="{FF2B5EF4-FFF2-40B4-BE49-F238E27FC236}">
                <a16:creationId xmlns:a16="http://schemas.microsoft.com/office/drawing/2014/main" id="{F889CDEE-55A0-FF08-DBC2-ED9F5E42BE1B}"/>
              </a:ext>
            </a:extLst>
          </p:cNvPr>
          <p:cNvSpPr txBox="1"/>
          <p:nvPr/>
        </p:nvSpPr>
        <p:spPr>
          <a:xfrm>
            <a:off x="376238" y="676275"/>
            <a:ext cx="8391525" cy="1938992"/>
          </a:xfrm>
          <a:prstGeom prst="rect">
            <a:avLst/>
          </a:prstGeom>
          <a:noFill/>
        </p:spPr>
        <p:txBody>
          <a:bodyPr wrap="square" rtlCol="0">
            <a:spAutoFit/>
          </a:bodyPr>
          <a:lstStyle/>
          <a:p>
            <a:pPr algn="just"/>
            <a:r>
              <a:rPr lang="cs-CZ" b="1" kern="0" spc="10" dirty="0">
                <a:solidFill>
                  <a:srgbClr val="000000"/>
                </a:solidFill>
                <a:effectLst/>
                <a:latin typeface="+mn-lt"/>
                <a:ea typeface="Times New Roman" panose="02020603050405020304" pitchFamily="18" charset="0"/>
                <a:cs typeface="Times New Roman" panose="02020603050405020304" pitchFamily="18" charset="0"/>
              </a:rPr>
              <a:t>Dne 20. 6. 1925 byl </a:t>
            </a:r>
            <a:r>
              <a:rPr lang="cs-CZ" kern="0" spc="10" dirty="0">
                <a:solidFill>
                  <a:srgbClr val="000000"/>
                </a:solidFill>
                <a:effectLst/>
                <a:latin typeface="+mn-lt"/>
                <a:ea typeface="Times New Roman" panose="02020603050405020304" pitchFamily="18" charset="0"/>
                <a:cs typeface="Times New Roman" panose="02020603050405020304" pitchFamily="18" charset="0"/>
              </a:rPr>
              <a:t>slavnostně </a:t>
            </a:r>
            <a:r>
              <a:rPr lang="cs-CZ" b="1" kern="0" spc="10" dirty="0">
                <a:solidFill>
                  <a:srgbClr val="000000"/>
                </a:solidFill>
                <a:effectLst/>
                <a:latin typeface="+mn-lt"/>
                <a:ea typeface="Times New Roman" panose="02020603050405020304" pitchFamily="18" charset="0"/>
                <a:cs typeface="Times New Roman" panose="02020603050405020304" pitchFamily="18" charset="0"/>
              </a:rPr>
              <a:t>zahájen provoz autobusové dopravy v Praze</a:t>
            </a:r>
            <a:r>
              <a:rPr lang="cs-CZ" kern="0" spc="10" dirty="0">
                <a:solidFill>
                  <a:srgbClr val="000000"/>
                </a:solidFill>
                <a:effectLst/>
                <a:latin typeface="+mn-lt"/>
                <a:ea typeface="Times New Roman" panose="02020603050405020304" pitchFamily="18" charset="0"/>
                <a:cs typeface="Times New Roman" panose="02020603050405020304" pitchFamily="18" charset="0"/>
              </a:rPr>
              <a:t>. O den později byl zahájen pravidelný provoz na lince A z Vršovic do Záběhlic. Linky autobusů byly označovány písmeny.</a:t>
            </a:r>
            <a:endParaRPr lang="cs-CZ" kern="100" dirty="0">
              <a:effectLst/>
              <a:latin typeface="+mn-lt"/>
              <a:ea typeface="Calibri" panose="020F0502020204030204" pitchFamily="34" charset="0"/>
              <a:cs typeface="Times New Roman" panose="02020603050405020304" pitchFamily="18" charset="0"/>
            </a:endParaRPr>
          </a:p>
          <a:p>
            <a:endParaRPr lang="cs-CZ" dirty="0"/>
          </a:p>
        </p:txBody>
      </p:sp>
      <p:pic>
        <p:nvPicPr>
          <p:cNvPr id="5" name="Obrázek 4">
            <a:extLst>
              <a:ext uri="{FF2B5EF4-FFF2-40B4-BE49-F238E27FC236}">
                <a16:creationId xmlns:a16="http://schemas.microsoft.com/office/drawing/2014/main" id="{67E091F9-E5C7-11CD-7C93-82F375E6DA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945" y="2421255"/>
            <a:ext cx="5760720" cy="4208145"/>
          </a:xfrm>
          <a:prstGeom prst="rect">
            <a:avLst/>
          </a:prstGeom>
          <a:noFill/>
          <a:ln>
            <a:noFill/>
          </a:ln>
        </p:spPr>
      </p:pic>
    </p:spTree>
    <p:extLst>
      <p:ext uri="{BB962C8B-B14F-4D97-AF65-F5344CB8AC3E}">
        <p14:creationId xmlns:p14="http://schemas.microsoft.com/office/powerpoint/2010/main" val="394039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D58EAE35-2779-4E8A-9C3E-FB815C4F39E4}"/>
              </a:ext>
            </a:extLst>
          </p:cNvPr>
          <p:cNvSpPr txBox="1"/>
          <p:nvPr/>
        </p:nvSpPr>
        <p:spPr>
          <a:xfrm>
            <a:off x="376238" y="676275"/>
            <a:ext cx="8391525" cy="1569660"/>
          </a:xfrm>
          <a:prstGeom prst="rect">
            <a:avLst/>
          </a:prstGeom>
          <a:noFill/>
        </p:spPr>
        <p:txBody>
          <a:bodyPr wrap="square" rtlCol="0">
            <a:spAutoFit/>
          </a:bodyPr>
          <a:lstStyle/>
          <a:p>
            <a:pPr algn="just" fontAlgn="base">
              <a:spcBef>
                <a:spcPts val="1125"/>
              </a:spcBef>
              <a:spcAft>
                <a:spcPts val="1125"/>
              </a:spcAft>
            </a:pPr>
            <a:r>
              <a:rPr lang="cs-CZ" b="1" kern="0" spc="10" dirty="0">
                <a:solidFill>
                  <a:srgbClr val="0070C0"/>
                </a:solidFill>
                <a:effectLst/>
                <a:latin typeface="+mn-lt"/>
                <a:ea typeface="Times New Roman" panose="02020603050405020304" pitchFamily="18" charset="0"/>
                <a:cs typeface="Times New Roman" panose="02020603050405020304" pitchFamily="18" charset="0"/>
              </a:rPr>
              <a:t>Květen 1948: </a:t>
            </a:r>
            <a:r>
              <a:rPr lang="cs-CZ" kern="0" spc="10" dirty="0">
                <a:solidFill>
                  <a:srgbClr val="000000"/>
                </a:solidFill>
                <a:effectLst/>
                <a:latin typeface="+mn-lt"/>
                <a:ea typeface="Times New Roman" panose="02020603050405020304" pitchFamily="18" charset="0"/>
                <a:cs typeface="Times New Roman" panose="02020603050405020304" pitchFamily="18" charset="0"/>
              </a:rPr>
              <a:t>Zařazeny autobusy Praga NDO – první počátek poválečné unifikace vozového parku a zároveň na dlouhou dobu poslední autobus projektovaný podle potřeb městské hromadné dopravy. </a:t>
            </a:r>
            <a:endParaRPr lang="cs-CZ" dirty="0">
              <a:latin typeface="+mn-lt"/>
            </a:endParaRPr>
          </a:p>
        </p:txBody>
      </p:sp>
      <p:pic>
        <p:nvPicPr>
          <p:cNvPr id="3" name="Obrázek 2">
            <a:extLst>
              <a:ext uri="{FF2B5EF4-FFF2-40B4-BE49-F238E27FC236}">
                <a16:creationId xmlns:a16="http://schemas.microsoft.com/office/drawing/2014/main" id="{5CD6C46B-5D39-63A1-60B8-3BE90FFE90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0962" y="1911350"/>
            <a:ext cx="6846800" cy="4680000"/>
          </a:xfrm>
          <a:prstGeom prst="rect">
            <a:avLst/>
          </a:prstGeom>
          <a:noFill/>
          <a:ln>
            <a:noFill/>
          </a:ln>
        </p:spPr>
      </p:pic>
    </p:spTree>
    <p:extLst>
      <p:ext uri="{BB962C8B-B14F-4D97-AF65-F5344CB8AC3E}">
        <p14:creationId xmlns:p14="http://schemas.microsoft.com/office/powerpoint/2010/main" val="413001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05D6A055-7A71-C50D-5EB0-2158EF265406}"/>
              </a:ext>
            </a:extLst>
          </p:cNvPr>
          <p:cNvSpPr txBox="1"/>
          <p:nvPr/>
        </p:nvSpPr>
        <p:spPr>
          <a:xfrm>
            <a:off x="376238" y="676275"/>
            <a:ext cx="8391525" cy="1064394"/>
          </a:xfrm>
          <a:prstGeom prst="rect">
            <a:avLst/>
          </a:prstGeom>
          <a:noFill/>
        </p:spPr>
        <p:txBody>
          <a:bodyPr wrap="square" rtlCol="0">
            <a:spAutoFit/>
          </a:bodyPr>
          <a:lstStyle/>
          <a:p>
            <a:pPr fontAlgn="base">
              <a:lnSpc>
                <a:spcPts val="1800"/>
              </a:lnSpc>
              <a:spcBef>
                <a:spcPts val="1125"/>
              </a:spcBef>
              <a:spcAft>
                <a:spcPts val="1125"/>
              </a:spcAft>
            </a:pPr>
            <a:r>
              <a:rPr lang="cs-CZ" b="1" kern="0" spc="10" dirty="0">
                <a:solidFill>
                  <a:srgbClr val="0070C0"/>
                </a:solidFill>
                <a:effectLst/>
                <a:latin typeface="+mn-lt"/>
                <a:ea typeface="Times New Roman" panose="02020603050405020304" pitchFamily="18" charset="0"/>
                <a:cs typeface="Times New Roman" panose="02020603050405020304" pitchFamily="18" charset="0"/>
              </a:rPr>
              <a:t>1. 9. 1959: </a:t>
            </a:r>
            <a:r>
              <a:rPr lang="cs-CZ" kern="0" spc="10" dirty="0">
                <a:solidFill>
                  <a:srgbClr val="000000"/>
                </a:solidFill>
                <a:effectLst/>
                <a:latin typeface="+mn-lt"/>
                <a:ea typeface="Times New Roman" panose="02020603050405020304" pitchFamily="18" charset="0"/>
                <a:cs typeface="Times New Roman" panose="02020603050405020304" pitchFamily="18" charset="0"/>
              </a:rPr>
              <a:t>Do provozu byly zařazeny nové autobusy Škoda 706 RTO.</a:t>
            </a:r>
            <a:endParaRPr lang="cs-CZ" kern="100" dirty="0">
              <a:effectLst/>
              <a:latin typeface="+mn-lt"/>
              <a:ea typeface="Calibri" panose="020F0502020204030204" pitchFamily="34" charset="0"/>
              <a:cs typeface="Times New Roman" panose="02020603050405020304" pitchFamily="18" charset="0"/>
            </a:endParaRPr>
          </a:p>
          <a:p>
            <a:endParaRPr lang="cs-CZ" dirty="0"/>
          </a:p>
        </p:txBody>
      </p:sp>
      <p:pic>
        <p:nvPicPr>
          <p:cNvPr id="3" name="Obrázek 2">
            <a:extLst>
              <a:ext uri="{FF2B5EF4-FFF2-40B4-BE49-F238E27FC236}">
                <a16:creationId xmlns:a16="http://schemas.microsoft.com/office/drawing/2014/main" id="{4A7A3226-149A-4D51-A447-802FB35EF5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1629" y="1213945"/>
            <a:ext cx="6878111" cy="5220000"/>
          </a:xfrm>
          <a:prstGeom prst="rect">
            <a:avLst/>
          </a:prstGeom>
          <a:noFill/>
          <a:ln>
            <a:noFill/>
          </a:ln>
        </p:spPr>
      </p:pic>
    </p:spTree>
    <p:extLst>
      <p:ext uri="{BB962C8B-B14F-4D97-AF65-F5344CB8AC3E}">
        <p14:creationId xmlns:p14="http://schemas.microsoft.com/office/powerpoint/2010/main" val="247555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3"/>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4"/>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30A0E20F-ACAD-7494-D2D8-CFA32879BCEA}"/>
              </a:ext>
            </a:extLst>
          </p:cNvPr>
          <p:cNvSpPr txBox="1"/>
          <p:nvPr/>
        </p:nvSpPr>
        <p:spPr>
          <a:xfrm>
            <a:off x="376238" y="676275"/>
            <a:ext cx="8391525" cy="1260923"/>
          </a:xfrm>
          <a:prstGeom prst="rect">
            <a:avLst/>
          </a:prstGeom>
          <a:noFill/>
        </p:spPr>
        <p:txBody>
          <a:bodyPr wrap="square" rtlCol="0">
            <a:spAutoFit/>
          </a:bodyPr>
          <a:lstStyle/>
          <a:p>
            <a:pPr algn="just" fontAlgn="base">
              <a:lnSpc>
                <a:spcPts val="1800"/>
              </a:lnSpc>
              <a:spcBef>
                <a:spcPts val="1125"/>
              </a:spcBef>
              <a:spcAft>
                <a:spcPts val="1125"/>
              </a:spcAft>
            </a:pPr>
            <a:r>
              <a:rPr lang="cs-CZ" b="1" kern="0" spc="10" dirty="0">
                <a:solidFill>
                  <a:srgbClr val="0070C0"/>
                </a:solidFill>
                <a:effectLst/>
                <a:latin typeface="+mn-lt"/>
                <a:ea typeface="Times New Roman" panose="02020603050405020304" pitchFamily="18" charset="0"/>
                <a:cs typeface="Times New Roman" panose="02020603050405020304" pitchFamily="18" charset="0"/>
              </a:rPr>
              <a:t>Říjen 1965: </a:t>
            </a:r>
            <a:r>
              <a:rPr lang="cs-CZ" kern="0" spc="10" dirty="0">
                <a:solidFill>
                  <a:srgbClr val="000000"/>
                </a:solidFill>
                <a:effectLst/>
                <a:latin typeface="+mn-lt"/>
                <a:ea typeface="Times New Roman" panose="02020603050405020304" pitchFamily="18" charset="0"/>
                <a:cs typeface="Times New Roman" panose="02020603050405020304" pitchFamily="18" charset="0"/>
              </a:rPr>
              <a:t>Poprvé nasazeny autobusy </a:t>
            </a:r>
            <a:r>
              <a:rPr lang="cs-CZ" b="1" kern="0" spc="10" dirty="0">
                <a:solidFill>
                  <a:srgbClr val="0070C0"/>
                </a:solidFill>
                <a:effectLst/>
                <a:latin typeface="+mn-lt"/>
                <a:ea typeface="Times New Roman" panose="02020603050405020304" pitchFamily="18" charset="0"/>
                <a:cs typeface="Times New Roman" panose="02020603050405020304" pitchFamily="18" charset="0"/>
              </a:rPr>
              <a:t>ŠM11</a:t>
            </a:r>
            <a:r>
              <a:rPr lang="cs-CZ" kern="0" spc="10" dirty="0">
                <a:solidFill>
                  <a:srgbClr val="000000"/>
                </a:solidFill>
                <a:effectLst/>
                <a:latin typeface="+mn-lt"/>
                <a:ea typeface="Times New Roman" panose="02020603050405020304" pitchFamily="18" charset="0"/>
                <a:cs typeface="Times New Roman" panose="02020603050405020304" pitchFamily="18" charset="0"/>
              </a:rPr>
              <a:t> zcela nové konstrukce, které navázaly na vývoj městských autobusů přerušený v 1. polovině 50. let. Celkem jich bylo v letech 1965 až 1981 do Prahy dodáno 2241 kusů, což je dosavadní rekord v počtu vozidel jedné typové řady.</a:t>
            </a:r>
            <a:endParaRPr lang="cs-CZ" dirty="0"/>
          </a:p>
        </p:txBody>
      </p:sp>
      <p:pic>
        <p:nvPicPr>
          <p:cNvPr id="3" name="Obrázek 2">
            <a:extLst>
              <a:ext uri="{FF2B5EF4-FFF2-40B4-BE49-F238E27FC236}">
                <a16:creationId xmlns:a16="http://schemas.microsoft.com/office/drawing/2014/main" id="{918A325F-E4FB-2AF4-2A79-E1448813849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4766" y="2025625"/>
            <a:ext cx="6642205" cy="4680000"/>
          </a:xfrm>
          <a:prstGeom prst="rect">
            <a:avLst/>
          </a:prstGeom>
          <a:noFill/>
          <a:ln>
            <a:noFill/>
          </a:ln>
        </p:spPr>
      </p:pic>
    </p:spTree>
    <p:extLst>
      <p:ext uri="{BB962C8B-B14F-4D97-AF65-F5344CB8AC3E}">
        <p14:creationId xmlns:p14="http://schemas.microsoft.com/office/powerpoint/2010/main" val="371850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19725"/>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B8EC1D20-7751-231B-0932-95482C837889}"/>
              </a:ext>
            </a:extLst>
          </p:cNvPr>
          <p:cNvSpPr txBox="1"/>
          <p:nvPr/>
        </p:nvSpPr>
        <p:spPr>
          <a:xfrm>
            <a:off x="376238" y="676275"/>
            <a:ext cx="8391525" cy="555152"/>
          </a:xfrm>
          <a:prstGeom prst="rect">
            <a:avLst/>
          </a:prstGeom>
          <a:noFill/>
        </p:spPr>
        <p:txBody>
          <a:bodyPr wrap="square" rtlCol="0">
            <a:spAutoFit/>
          </a:bodyPr>
          <a:lstStyle/>
          <a:p>
            <a:pPr algn="just" fontAlgn="base">
              <a:lnSpc>
                <a:spcPts val="1800"/>
              </a:lnSpc>
              <a:spcBef>
                <a:spcPts val="1125"/>
              </a:spcBef>
              <a:spcAft>
                <a:spcPts val="1125"/>
              </a:spcAft>
            </a:pPr>
            <a:r>
              <a:rPr lang="cs-CZ" sz="1800" b="1" kern="0" spc="10" dirty="0">
                <a:solidFill>
                  <a:srgbClr val="0070C0"/>
                </a:solidFill>
                <a:effectLst/>
                <a:latin typeface="Source Sans Pro" panose="020B0503030403020204" pitchFamily="34" charset="0"/>
                <a:ea typeface="Times New Roman" panose="02020603050405020304" pitchFamily="18" charset="0"/>
                <a:cs typeface="Times New Roman" panose="02020603050405020304" pitchFamily="18" charset="0"/>
              </a:rPr>
              <a:t>16. 1. 1978: </a:t>
            </a:r>
            <a:r>
              <a:rPr lang="cs-CZ" sz="1800" kern="0" spc="10" dirty="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rPr>
              <a:t>Na lince č. 190 byly nasazeny velkokapacitní kloubové autobusy </a:t>
            </a:r>
            <a:r>
              <a:rPr lang="cs-CZ" sz="1800" b="1" kern="0" spc="10" dirty="0">
                <a:solidFill>
                  <a:srgbClr val="0070C0"/>
                </a:solidFill>
                <a:effectLst/>
                <a:latin typeface="Source Sans Pro" panose="020B0503030403020204" pitchFamily="34" charset="0"/>
                <a:ea typeface="Times New Roman" panose="02020603050405020304" pitchFamily="18" charset="0"/>
                <a:cs typeface="Times New Roman" panose="02020603050405020304" pitchFamily="18" charset="0"/>
              </a:rPr>
              <a:t>Ikarus </a:t>
            </a:r>
            <a:r>
              <a:rPr lang="cs-CZ" sz="1800" kern="0" spc="10" dirty="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rPr>
              <a:t>280.08 maďarské výroby.</a:t>
            </a:r>
            <a:endParaRPr lang="cs-CZ" dirty="0"/>
          </a:p>
        </p:txBody>
      </p:sp>
      <p:pic>
        <p:nvPicPr>
          <p:cNvPr id="3" name="Obrázek 2">
            <a:extLst>
              <a:ext uri="{FF2B5EF4-FFF2-40B4-BE49-F238E27FC236}">
                <a16:creationId xmlns:a16="http://schemas.microsoft.com/office/drawing/2014/main" id="{96F2689A-3AC5-FB64-A072-950046FF59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6237" y="1170512"/>
            <a:ext cx="8353882" cy="5328000"/>
          </a:xfrm>
          <a:prstGeom prst="rect">
            <a:avLst/>
          </a:prstGeom>
          <a:noFill/>
          <a:ln>
            <a:noFill/>
          </a:ln>
        </p:spPr>
      </p:pic>
    </p:spTree>
    <p:extLst>
      <p:ext uri="{BB962C8B-B14F-4D97-AF65-F5344CB8AC3E}">
        <p14:creationId xmlns:p14="http://schemas.microsoft.com/office/powerpoint/2010/main" val="264772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5364" name="Picture 5" descr="lista-DFJP"/>
          <p:cNvPicPr>
            <a:picLocks noChangeAspect="1" noChangeArrowheads="1"/>
          </p:cNvPicPr>
          <p:nvPr/>
        </p:nvPicPr>
        <p:blipFill>
          <a:blip r:embed="rId2"/>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D69A1F84-477A-0D6C-8C27-05635C8CE962}"/>
              </a:ext>
            </a:extLst>
          </p:cNvPr>
          <p:cNvSpPr txBox="1"/>
          <p:nvPr/>
        </p:nvSpPr>
        <p:spPr>
          <a:xfrm>
            <a:off x="376238" y="367460"/>
            <a:ext cx="8391525" cy="3785652"/>
          </a:xfrm>
          <a:prstGeom prst="rect">
            <a:avLst/>
          </a:prstGeom>
          <a:noFill/>
        </p:spPr>
        <p:txBody>
          <a:bodyPr wrap="square" rtlCol="0">
            <a:spAutoFit/>
          </a:bodyPr>
          <a:lstStyle/>
          <a:p>
            <a:pPr algn="just"/>
            <a:r>
              <a:rPr lang="cs-CZ" kern="100" dirty="0">
                <a:effectLst/>
                <a:latin typeface="Times New Roman" panose="02020603050405020304" pitchFamily="18" charset="0"/>
                <a:ea typeface="Calibri" panose="020F0502020204030204" pitchFamily="34" charset="0"/>
                <a:cs typeface="Times New Roman" panose="02020603050405020304" pitchFamily="18" charset="0"/>
              </a:rPr>
              <a:t>Na příkladě hlavního města Prahy je možné předchozí výrok objasnit. Praha se rozkládá na ploše cca 496 km</a:t>
            </a:r>
            <a:r>
              <a:rPr lang="cs-CZ" kern="1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cs-CZ" kern="100" dirty="0">
                <a:effectLst/>
                <a:latin typeface="Times New Roman" panose="02020603050405020304" pitchFamily="18" charset="0"/>
                <a:ea typeface="Calibri" panose="020F0502020204030204" pitchFamily="34" charset="0"/>
                <a:cs typeface="Times New Roman" panose="02020603050405020304" pitchFamily="18" charset="0"/>
              </a:rPr>
              <a:t>. Představme si, že tato plocha je kruhová o průměru 25 km. Průměrná rychlost chůze je 4–5 km/h; pokud bychom se chtěli dostat ze středu Prahy na její okraj, museli bychom ujít cca 12,5 km, a to by nám trvalo cca 2,5 až 3 hodiny. A to je jen jedno z mála zdůvodnění, proč se na území měst začala rozvíjet doprava – hromadná (ale též individuální). </a:t>
            </a:r>
            <a:r>
              <a:rPr lang="cs-CZ"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Příklad:</a:t>
            </a:r>
            <a:r>
              <a:rPr lang="cs-CZ" kern="100" dirty="0">
                <a:effectLst/>
                <a:latin typeface="Times New Roman" panose="02020603050405020304" pitchFamily="18" charset="0"/>
                <a:ea typeface="Calibri" panose="020F0502020204030204" pitchFamily="34" charset="0"/>
                <a:cs typeface="Times New Roman" panose="02020603050405020304" pitchFamily="18" charset="0"/>
              </a:rPr>
              <a:t> při využití některého ze základních druhů MHD v Praze bychom tuto modelovou vzdálenost v současné době překonali za podstatně kratší dobu – viz následující tabulka:</a:t>
            </a:r>
            <a:endParaRPr lang="cs-CZ" dirty="0"/>
          </a:p>
        </p:txBody>
      </p:sp>
      <p:graphicFrame>
        <p:nvGraphicFramePr>
          <p:cNvPr id="3" name="Tabulka 2">
            <a:extLst>
              <a:ext uri="{FF2B5EF4-FFF2-40B4-BE49-F238E27FC236}">
                <a16:creationId xmlns:a16="http://schemas.microsoft.com/office/drawing/2014/main" id="{21F2CCC0-41A6-FD25-49F1-B9046F958099}"/>
              </a:ext>
            </a:extLst>
          </p:cNvPr>
          <p:cNvGraphicFramePr>
            <a:graphicFrameLocks noGrp="1"/>
          </p:cNvGraphicFramePr>
          <p:nvPr>
            <p:extLst>
              <p:ext uri="{D42A27DB-BD31-4B8C-83A1-F6EECF244321}">
                <p14:modId xmlns:p14="http://schemas.microsoft.com/office/powerpoint/2010/main" val="1979580418"/>
              </p:ext>
            </p:extLst>
          </p:nvPr>
        </p:nvGraphicFramePr>
        <p:xfrm>
          <a:off x="395927" y="4153112"/>
          <a:ext cx="8371836" cy="2496186"/>
        </p:xfrm>
        <a:graphic>
          <a:graphicData uri="http://schemas.openxmlformats.org/drawingml/2006/table">
            <a:tbl>
              <a:tblPr firstRow="1" firstCol="1" bandRow="1">
                <a:tableStyleId>{5C22544A-7EE6-4342-B048-85BDC9FD1C3A}</a:tableStyleId>
              </a:tblPr>
              <a:tblGrid>
                <a:gridCol w="2470359">
                  <a:extLst>
                    <a:ext uri="{9D8B030D-6E8A-4147-A177-3AD203B41FA5}">
                      <a16:colId xmlns:a16="http://schemas.microsoft.com/office/drawing/2014/main" val="1499191683"/>
                    </a:ext>
                  </a:extLst>
                </a:gridCol>
                <a:gridCol w="2887307">
                  <a:extLst>
                    <a:ext uri="{9D8B030D-6E8A-4147-A177-3AD203B41FA5}">
                      <a16:colId xmlns:a16="http://schemas.microsoft.com/office/drawing/2014/main" val="3380769692"/>
                    </a:ext>
                  </a:extLst>
                </a:gridCol>
                <a:gridCol w="3014170">
                  <a:extLst>
                    <a:ext uri="{9D8B030D-6E8A-4147-A177-3AD203B41FA5}">
                      <a16:colId xmlns:a16="http://schemas.microsoft.com/office/drawing/2014/main" val="12368324"/>
                    </a:ext>
                  </a:extLst>
                </a:gridCol>
              </a:tblGrid>
              <a:tr h="0">
                <a:tc>
                  <a:txBody>
                    <a:bodyPr/>
                    <a:lstStyle/>
                    <a:p>
                      <a:pPr algn="just">
                        <a:lnSpc>
                          <a:spcPct val="115000"/>
                        </a:lnSpc>
                        <a:spcAft>
                          <a:spcPts val="1000"/>
                        </a:spcAft>
                      </a:pPr>
                      <a:r>
                        <a:rPr lang="cs-CZ" sz="2000" kern="100" dirty="0">
                          <a:solidFill>
                            <a:schemeClr val="tx1"/>
                          </a:solidFill>
                          <a:effectLst/>
                        </a:rPr>
                        <a:t> </a:t>
                      </a:r>
                      <a:endParaRPr lang="cs-CZ"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cs-CZ" sz="2000" kern="100" dirty="0">
                          <a:solidFill>
                            <a:schemeClr val="tx1"/>
                          </a:solidFill>
                          <a:effectLst/>
                        </a:rPr>
                        <a:t>Průměrná cestovní rychlost [km/h]</a:t>
                      </a:r>
                      <a:endParaRPr lang="cs-CZ"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cs-CZ" sz="2000" kern="100" dirty="0">
                          <a:solidFill>
                            <a:schemeClr val="tx1"/>
                          </a:solidFill>
                          <a:effectLst/>
                        </a:rPr>
                        <a:t>Doba pro překonání vzdálenosti 12,5 km [min]</a:t>
                      </a:r>
                      <a:endParaRPr lang="cs-CZ"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9887003"/>
                  </a:ext>
                </a:extLst>
              </a:tr>
              <a:tr h="0">
                <a:tc>
                  <a:txBody>
                    <a:bodyPr/>
                    <a:lstStyle/>
                    <a:p>
                      <a:pPr algn="just">
                        <a:lnSpc>
                          <a:spcPct val="115000"/>
                        </a:lnSpc>
                        <a:spcAft>
                          <a:spcPts val="1000"/>
                        </a:spcAft>
                      </a:pPr>
                      <a:r>
                        <a:rPr lang="cs-CZ" sz="2000" kern="100" dirty="0">
                          <a:solidFill>
                            <a:schemeClr val="tx1"/>
                          </a:solidFill>
                          <a:effectLst/>
                        </a:rPr>
                        <a:t>Tramvajová doprava</a:t>
                      </a:r>
                      <a:endParaRPr lang="cs-CZ"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400" b="1" kern="100" dirty="0">
                          <a:solidFill>
                            <a:schemeClr val="tx1"/>
                          </a:solidFill>
                          <a:effectLst/>
                        </a:rPr>
                        <a:t>20</a:t>
                      </a:r>
                      <a:endParaRPr lang="cs-CZ" sz="2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400" b="1" kern="100" dirty="0">
                          <a:solidFill>
                            <a:schemeClr val="tx1"/>
                          </a:solidFill>
                          <a:effectLst/>
                        </a:rPr>
                        <a:t>38</a:t>
                      </a:r>
                      <a:endParaRPr lang="cs-CZ" sz="2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0862407"/>
                  </a:ext>
                </a:extLst>
              </a:tr>
              <a:tr h="0">
                <a:tc>
                  <a:txBody>
                    <a:bodyPr/>
                    <a:lstStyle/>
                    <a:p>
                      <a:pPr algn="just">
                        <a:lnSpc>
                          <a:spcPct val="115000"/>
                        </a:lnSpc>
                        <a:spcAft>
                          <a:spcPts val="1000"/>
                        </a:spcAft>
                      </a:pPr>
                      <a:r>
                        <a:rPr lang="cs-CZ" sz="2000" kern="100" dirty="0">
                          <a:solidFill>
                            <a:schemeClr val="tx1"/>
                          </a:solidFill>
                          <a:effectLst/>
                        </a:rPr>
                        <a:t>Autobusová (trolejbusová) doprava</a:t>
                      </a:r>
                      <a:endParaRPr lang="cs-CZ"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400" b="1" kern="100" dirty="0">
                          <a:solidFill>
                            <a:schemeClr val="tx1"/>
                          </a:solidFill>
                          <a:effectLst/>
                        </a:rPr>
                        <a:t> </a:t>
                      </a:r>
                    </a:p>
                    <a:p>
                      <a:pPr algn="ctr">
                        <a:lnSpc>
                          <a:spcPct val="115000"/>
                        </a:lnSpc>
                        <a:spcAft>
                          <a:spcPts val="1000"/>
                        </a:spcAft>
                      </a:pPr>
                      <a:r>
                        <a:rPr lang="cs-CZ" sz="2400" b="1" kern="100" dirty="0">
                          <a:solidFill>
                            <a:schemeClr val="tx1"/>
                          </a:solidFill>
                          <a:effectLst/>
                        </a:rPr>
                        <a:t>26</a:t>
                      </a:r>
                      <a:endParaRPr lang="cs-CZ" sz="2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400" b="1" kern="100" dirty="0">
                          <a:solidFill>
                            <a:schemeClr val="tx1"/>
                          </a:solidFill>
                          <a:effectLst/>
                        </a:rPr>
                        <a:t> </a:t>
                      </a:r>
                    </a:p>
                    <a:p>
                      <a:pPr algn="ctr">
                        <a:lnSpc>
                          <a:spcPct val="115000"/>
                        </a:lnSpc>
                        <a:spcAft>
                          <a:spcPts val="1000"/>
                        </a:spcAft>
                      </a:pPr>
                      <a:r>
                        <a:rPr lang="cs-CZ" sz="2400" b="1" kern="100" dirty="0">
                          <a:solidFill>
                            <a:schemeClr val="tx1"/>
                          </a:solidFill>
                          <a:effectLst/>
                        </a:rPr>
                        <a:t>29</a:t>
                      </a:r>
                      <a:endParaRPr lang="cs-CZ" sz="2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2033703"/>
                  </a:ext>
                </a:extLst>
              </a:tr>
              <a:tr h="0">
                <a:tc>
                  <a:txBody>
                    <a:bodyPr/>
                    <a:lstStyle/>
                    <a:p>
                      <a:pPr algn="just">
                        <a:lnSpc>
                          <a:spcPct val="115000"/>
                        </a:lnSpc>
                        <a:spcAft>
                          <a:spcPts val="1000"/>
                        </a:spcAft>
                      </a:pPr>
                      <a:r>
                        <a:rPr lang="cs-CZ" sz="2000" kern="100" dirty="0">
                          <a:solidFill>
                            <a:schemeClr val="tx1"/>
                          </a:solidFill>
                          <a:effectLst/>
                        </a:rPr>
                        <a:t>Metro</a:t>
                      </a:r>
                      <a:endParaRPr lang="cs-CZ"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400" b="1" kern="100" dirty="0">
                          <a:solidFill>
                            <a:schemeClr val="tx1"/>
                          </a:solidFill>
                          <a:effectLst/>
                        </a:rPr>
                        <a:t>36</a:t>
                      </a:r>
                      <a:endParaRPr lang="cs-CZ" sz="2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400" b="1" kern="100" dirty="0">
                          <a:solidFill>
                            <a:schemeClr val="tx1"/>
                          </a:solidFill>
                          <a:effectLst/>
                        </a:rPr>
                        <a:t>21</a:t>
                      </a:r>
                      <a:endParaRPr lang="cs-CZ" sz="2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9502099"/>
                  </a:ext>
                </a:extLst>
              </a:tr>
            </a:tbl>
          </a:graphicData>
        </a:graphic>
      </p:graphicFrame>
      <p:sp>
        <p:nvSpPr>
          <p:cNvPr id="4" name="Rectangle 1">
            <a:extLst>
              <a:ext uri="{FF2B5EF4-FFF2-40B4-BE49-F238E27FC236}">
                <a16:creationId xmlns:a16="http://schemas.microsoft.com/office/drawing/2014/main" id="{30491830-5C59-996D-06AA-EEA92625E637}"/>
              </a:ext>
            </a:extLst>
          </p:cNvPr>
          <p:cNvSpPr>
            <a:spLocks noChangeArrowheads="1"/>
          </p:cNvSpPr>
          <p:nvPr/>
        </p:nvSpPr>
        <p:spPr bwMode="auto">
          <a:xfrm>
            <a:off x="1554048" y="367603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6" name="Rukopis 5">
                <a:extLst>
                  <a:ext uri="{FF2B5EF4-FFF2-40B4-BE49-F238E27FC236}">
                    <a16:creationId xmlns:a16="http://schemas.microsoft.com/office/drawing/2014/main" id="{1A056748-7A3F-B745-72A9-76C0F2AE96B9}"/>
                  </a:ext>
                </a:extLst>
              </p14:cNvPr>
              <p14:cNvContentPartPr/>
              <p14:nvPr/>
            </p14:nvContentPartPr>
            <p14:xfrm>
              <a:off x="8295116" y="6268398"/>
              <a:ext cx="360" cy="360"/>
            </p14:xfrm>
          </p:contentPart>
        </mc:Choice>
        <mc:Fallback xmlns="">
          <p:pic>
            <p:nvPicPr>
              <p:cNvPr id="6" name="Rukopis 5">
                <a:extLst>
                  <a:ext uri="{FF2B5EF4-FFF2-40B4-BE49-F238E27FC236}">
                    <a16:creationId xmlns:a16="http://schemas.microsoft.com/office/drawing/2014/main" id="{1A056748-7A3F-B745-72A9-76C0F2AE96B9}"/>
                  </a:ext>
                </a:extLst>
              </p:cNvPr>
              <p:cNvPicPr/>
              <p:nvPr/>
            </p:nvPicPr>
            <p:blipFill>
              <a:blip r:embed="rId4"/>
              <a:stretch>
                <a:fillRect/>
              </a:stretch>
            </p:blipFill>
            <p:spPr>
              <a:xfrm>
                <a:off x="8288996" y="626227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Rukopis 8">
                <a:extLst>
                  <a:ext uri="{FF2B5EF4-FFF2-40B4-BE49-F238E27FC236}">
                    <a16:creationId xmlns:a16="http://schemas.microsoft.com/office/drawing/2014/main" id="{BDE43362-5CFD-98B0-14A7-8ABDBA4BDDE6}"/>
                  </a:ext>
                </a:extLst>
              </p14:cNvPr>
              <p14:cNvContentPartPr/>
              <p14:nvPr/>
            </p14:nvContentPartPr>
            <p14:xfrm>
              <a:off x="-1037524" y="-19002"/>
              <a:ext cx="2160" cy="360"/>
            </p14:xfrm>
          </p:contentPart>
        </mc:Choice>
        <mc:Fallback xmlns="">
          <p:pic>
            <p:nvPicPr>
              <p:cNvPr id="9" name="Rukopis 8">
                <a:extLst>
                  <a:ext uri="{FF2B5EF4-FFF2-40B4-BE49-F238E27FC236}">
                    <a16:creationId xmlns:a16="http://schemas.microsoft.com/office/drawing/2014/main" id="{BDE43362-5CFD-98B0-14A7-8ABDBA4BDDE6}"/>
                  </a:ext>
                </a:extLst>
              </p:cNvPr>
              <p:cNvPicPr/>
              <p:nvPr/>
            </p:nvPicPr>
            <p:blipFill>
              <a:blip r:embed="rId6"/>
              <a:stretch>
                <a:fillRect/>
              </a:stretch>
            </p:blipFill>
            <p:spPr>
              <a:xfrm>
                <a:off x="-1043644" y="-25122"/>
                <a:ext cx="144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Rukopis 9">
                <a:extLst>
                  <a:ext uri="{FF2B5EF4-FFF2-40B4-BE49-F238E27FC236}">
                    <a16:creationId xmlns:a16="http://schemas.microsoft.com/office/drawing/2014/main" id="{E5BD820F-9D4C-E46A-3DB2-ED030F184634}"/>
                  </a:ext>
                </a:extLst>
              </p14:cNvPr>
              <p14:cNvContentPartPr/>
              <p14:nvPr/>
            </p14:nvContentPartPr>
            <p14:xfrm>
              <a:off x="97196" y="3448158"/>
              <a:ext cx="138240" cy="20880"/>
            </p14:xfrm>
          </p:contentPart>
        </mc:Choice>
        <mc:Fallback xmlns="">
          <p:pic>
            <p:nvPicPr>
              <p:cNvPr id="10" name="Rukopis 9">
                <a:extLst>
                  <a:ext uri="{FF2B5EF4-FFF2-40B4-BE49-F238E27FC236}">
                    <a16:creationId xmlns:a16="http://schemas.microsoft.com/office/drawing/2014/main" id="{E5BD820F-9D4C-E46A-3DB2-ED030F184634}"/>
                  </a:ext>
                </a:extLst>
              </p:cNvPr>
              <p:cNvPicPr/>
              <p:nvPr/>
            </p:nvPicPr>
            <p:blipFill>
              <a:blip r:embed="rId8"/>
              <a:stretch>
                <a:fillRect/>
              </a:stretch>
            </p:blipFill>
            <p:spPr>
              <a:xfrm>
                <a:off x="91076" y="3442038"/>
                <a:ext cx="15048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Rukopis 10">
                <a:extLst>
                  <a:ext uri="{FF2B5EF4-FFF2-40B4-BE49-F238E27FC236}">
                    <a16:creationId xmlns:a16="http://schemas.microsoft.com/office/drawing/2014/main" id="{EE505810-6308-0FB9-8859-ECF1E29C27C5}"/>
                  </a:ext>
                </a:extLst>
              </p14:cNvPr>
              <p14:cNvContentPartPr/>
              <p14:nvPr/>
            </p14:nvContentPartPr>
            <p14:xfrm>
              <a:off x="-16204" y="4128558"/>
              <a:ext cx="35280" cy="360"/>
            </p14:xfrm>
          </p:contentPart>
        </mc:Choice>
        <mc:Fallback xmlns="">
          <p:pic>
            <p:nvPicPr>
              <p:cNvPr id="11" name="Rukopis 10">
                <a:extLst>
                  <a:ext uri="{FF2B5EF4-FFF2-40B4-BE49-F238E27FC236}">
                    <a16:creationId xmlns:a16="http://schemas.microsoft.com/office/drawing/2014/main" id="{EE505810-6308-0FB9-8859-ECF1E29C27C5}"/>
                  </a:ext>
                </a:extLst>
              </p:cNvPr>
              <p:cNvPicPr/>
              <p:nvPr/>
            </p:nvPicPr>
            <p:blipFill>
              <a:blip r:embed="rId10"/>
              <a:stretch>
                <a:fillRect/>
              </a:stretch>
            </p:blipFill>
            <p:spPr>
              <a:xfrm>
                <a:off x="-22324" y="4122438"/>
                <a:ext cx="47520" cy="12600"/>
              </a:xfrm>
              <a:prstGeom prst="rect">
                <a:avLst/>
              </a:prstGeom>
            </p:spPr>
          </p:pic>
        </mc:Fallback>
      </mc:AlternateContent>
    </p:spTree>
    <p:extLst>
      <p:ext uri="{BB962C8B-B14F-4D97-AF65-F5344CB8AC3E}">
        <p14:creationId xmlns:p14="http://schemas.microsoft.com/office/powerpoint/2010/main" val="313598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728A1039-F0C1-475B-E5CD-8826213C7470}"/>
              </a:ext>
            </a:extLst>
          </p:cNvPr>
          <p:cNvSpPr txBox="1"/>
          <p:nvPr/>
        </p:nvSpPr>
        <p:spPr>
          <a:xfrm>
            <a:off x="376238" y="676275"/>
            <a:ext cx="8391525" cy="785984"/>
          </a:xfrm>
          <a:prstGeom prst="rect">
            <a:avLst/>
          </a:prstGeom>
          <a:noFill/>
        </p:spPr>
        <p:txBody>
          <a:bodyPr wrap="square" rtlCol="0">
            <a:spAutoFit/>
          </a:bodyPr>
          <a:lstStyle/>
          <a:p>
            <a:pPr algn="just" fontAlgn="base">
              <a:lnSpc>
                <a:spcPts val="1800"/>
              </a:lnSpc>
              <a:spcBef>
                <a:spcPts val="1125"/>
              </a:spcBef>
              <a:spcAft>
                <a:spcPts val="1125"/>
              </a:spcAft>
            </a:pPr>
            <a:r>
              <a:rPr lang="cs-CZ" sz="1800" b="1" kern="0" spc="10" dirty="0">
                <a:solidFill>
                  <a:srgbClr val="0070C0"/>
                </a:solidFill>
                <a:effectLst/>
                <a:latin typeface="Source Sans Pro" panose="020B0503030403020204" pitchFamily="34" charset="0"/>
                <a:ea typeface="Times New Roman" panose="02020603050405020304" pitchFamily="18" charset="0"/>
                <a:cs typeface="Times New Roman" panose="02020603050405020304" pitchFamily="18" charset="0"/>
              </a:rPr>
              <a:t>21. 11. 1982: </a:t>
            </a:r>
            <a:r>
              <a:rPr lang="cs-CZ" sz="1800" kern="0" spc="10" dirty="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rPr>
              <a:t>Do provozu byly nasazeny autobusy nové generace </a:t>
            </a:r>
            <a:r>
              <a:rPr lang="cs-CZ" sz="1800" kern="0" spc="10" dirty="0">
                <a:solidFill>
                  <a:srgbClr val="0070C0"/>
                </a:solidFill>
                <a:effectLst/>
                <a:latin typeface="Source Sans Pro" panose="020B0503030403020204" pitchFamily="34" charset="0"/>
                <a:ea typeface="Times New Roman" panose="02020603050405020304" pitchFamily="18" charset="0"/>
                <a:cs typeface="Times New Roman" panose="02020603050405020304" pitchFamily="18" charset="0"/>
              </a:rPr>
              <a:t>Karosa B731. </a:t>
            </a:r>
            <a:r>
              <a:rPr lang="cs-CZ" sz="1800" kern="0" spc="10" dirty="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rPr>
              <a:t>Na jejich konstrukci navázala celá řada dalších odvozených typů včetně kloubové modifikace B741 a pozdějších inovovaných řad B931/B941, B951/B961 a B951E.</a:t>
            </a:r>
            <a:endParaRPr lang="cs-CZ" dirty="0"/>
          </a:p>
        </p:txBody>
      </p:sp>
      <p:pic>
        <p:nvPicPr>
          <p:cNvPr id="3" name="Obrázek 2">
            <a:extLst>
              <a:ext uri="{FF2B5EF4-FFF2-40B4-BE49-F238E27FC236}">
                <a16:creationId xmlns:a16="http://schemas.microsoft.com/office/drawing/2014/main" id="{9855F526-BB2A-AC97-A5B8-3D07DB7C65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8561" y="1505122"/>
            <a:ext cx="6931790" cy="5004000"/>
          </a:xfrm>
          <a:prstGeom prst="rect">
            <a:avLst/>
          </a:prstGeom>
          <a:noFill/>
          <a:ln>
            <a:noFill/>
          </a:ln>
        </p:spPr>
      </p:pic>
    </p:spTree>
    <p:extLst>
      <p:ext uri="{BB962C8B-B14F-4D97-AF65-F5344CB8AC3E}">
        <p14:creationId xmlns:p14="http://schemas.microsoft.com/office/powerpoint/2010/main" val="119911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2246A399-F75A-EF4E-EA9C-C8F556532329}"/>
              </a:ext>
            </a:extLst>
          </p:cNvPr>
          <p:cNvSpPr txBox="1"/>
          <p:nvPr/>
        </p:nvSpPr>
        <p:spPr>
          <a:xfrm>
            <a:off x="376238" y="719138"/>
            <a:ext cx="8391525" cy="1260923"/>
          </a:xfrm>
          <a:prstGeom prst="rect">
            <a:avLst/>
          </a:prstGeom>
          <a:noFill/>
        </p:spPr>
        <p:txBody>
          <a:bodyPr wrap="square" rtlCol="0">
            <a:spAutoFit/>
          </a:bodyPr>
          <a:lstStyle/>
          <a:p>
            <a:pPr algn="just" fontAlgn="base">
              <a:lnSpc>
                <a:spcPts val="1800"/>
              </a:lnSpc>
              <a:spcBef>
                <a:spcPts val="1125"/>
              </a:spcBef>
              <a:spcAft>
                <a:spcPts val="1125"/>
              </a:spcAft>
            </a:pPr>
            <a:r>
              <a:rPr lang="cs-CZ" b="1" kern="0" spc="10" dirty="0">
                <a:solidFill>
                  <a:srgbClr val="0070C0"/>
                </a:solidFill>
                <a:effectLst/>
                <a:latin typeface="+mn-lt"/>
                <a:ea typeface="Times New Roman" panose="02020603050405020304" pitchFamily="18" charset="0"/>
                <a:cs typeface="Times New Roman" panose="02020603050405020304" pitchFamily="18" charset="0"/>
              </a:rPr>
              <a:t>20. 10. 1995: </a:t>
            </a:r>
            <a:r>
              <a:rPr lang="cs-CZ" kern="0" spc="10" dirty="0">
                <a:solidFill>
                  <a:srgbClr val="000000"/>
                </a:solidFill>
                <a:effectLst/>
                <a:latin typeface="+mn-lt"/>
                <a:ea typeface="Times New Roman" panose="02020603050405020304" pitchFamily="18" charset="0"/>
                <a:cs typeface="Times New Roman" panose="02020603050405020304" pitchFamily="18" charset="0"/>
              </a:rPr>
              <a:t>Do provozu s cestujícími byl poprvé nasazen nízkopodlažní autobus </a:t>
            </a:r>
            <a:r>
              <a:rPr lang="cs-CZ" b="1" kern="0" spc="10" dirty="0">
                <a:solidFill>
                  <a:srgbClr val="0070C0"/>
                </a:solidFill>
                <a:effectLst/>
                <a:latin typeface="+mn-lt"/>
                <a:ea typeface="Times New Roman" panose="02020603050405020304" pitchFamily="18" charset="0"/>
                <a:cs typeface="Times New Roman" panose="02020603050405020304" pitchFamily="18" charset="0"/>
              </a:rPr>
              <a:t>Karosa-Renault City Bus. </a:t>
            </a:r>
            <a:r>
              <a:rPr lang="cs-CZ" kern="0" spc="10" dirty="0">
                <a:solidFill>
                  <a:srgbClr val="000000"/>
                </a:solidFill>
                <a:effectLst/>
                <a:latin typeface="+mn-lt"/>
                <a:ea typeface="Times New Roman" panose="02020603050405020304" pitchFamily="18" charset="0"/>
                <a:cs typeface="Times New Roman" panose="02020603050405020304" pitchFamily="18" charset="0"/>
              </a:rPr>
              <a:t>Pozdějšími početnými dodávkami této konstrukční řady autobusů byl učiněn první zásadní krok v budování bezbariérové autobusové dopravy.</a:t>
            </a:r>
            <a:endParaRPr lang="cs-CZ" dirty="0"/>
          </a:p>
        </p:txBody>
      </p:sp>
      <p:pic>
        <p:nvPicPr>
          <p:cNvPr id="3" name="Obrázek 2">
            <a:extLst>
              <a:ext uri="{FF2B5EF4-FFF2-40B4-BE49-F238E27FC236}">
                <a16:creationId xmlns:a16="http://schemas.microsoft.com/office/drawing/2014/main" id="{8B6A3AFA-1922-4E68-2D89-4C192D721B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8580" y="1956749"/>
            <a:ext cx="6843662" cy="4788000"/>
          </a:xfrm>
          <a:prstGeom prst="rect">
            <a:avLst/>
          </a:prstGeom>
          <a:noFill/>
          <a:ln>
            <a:noFill/>
          </a:ln>
        </p:spPr>
      </p:pic>
    </p:spTree>
    <p:extLst>
      <p:ext uri="{BB962C8B-B14F-4D97-AF65-F5344CB8AC3E}">
        <p14:creationId xmlns:p14="http://schemas.microsoft.com/office/powerpoint/2010/main" val="118072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BF8A1AE9-D646-93A0-9B99-DAD96E3FE169}"/>
              </a:ext>
            </a:extLst>
          </p:cNvPr>
          <p:cNvSpPr txBox="1"/>
          <p:nvPr/>
        </p:nvSpPr>
        <p:spPr>
          <a:xfrm>
            <a:off x="376238" y="676275"/>
            <a:ext cx="8391525" cy="1569660"/>
          </a:xfrm>
          <a:prstGeom prst="rect">
            <a:avLst/>
          </a:prstGeom>
          <a:noFill/>
        </p:spPr>
        <p:txBody>
          <a:bodyPr wrap="square" rtlCol="0">
            <a:spAutoFit/>
          </a:bodyPr>
          <a:lstStyle/>
          <a:p>
            <a:pPr algn="just"/>
            <a:r>
              <a:rPr lang="cs-CZ" b="1" dirty="0">
                <a:solidFill>
                  <a:srgbClr val="0070C0"/>
                </a:solidFill>
                <a:latin typeface="+mn-lt"/>
              </a:rPr>
              <a:t>A následuje několik fotografií nejnovějších </a:t>
            </a:r>
            <a:r>
              <a:rPr lang="cs-CZ" b="1">
                <a:solidFill>
                  <a:srgbClr val="0070C0"/>
                </a:solidFill>
                <a:latin typeface="+mn-lt"/>
              </a:rPr>
              <a:t>autobusů od </a:t>
            </a:r>
            <a:r>
              <a:rPr lang="cs-CZ" b="1" dirty="0">
                <a:solidFill>
                  <a:srgbClr val="0070C0"/>
                </a:solidFill>
                <a:latin typeface="+mn-lt"/>
              </a:rPr>
              <a:t>českých výrobců</a:t>
            </a:r>
            <a:r>
              <a:rPr lang="cs-CZ" dirty="0">
                <a:latin typeface="+mn-lt"/>
              </a:rPr>
              <a:t>: 5.1.2023: Město </a:t>
            </a:r>
            <a:r>
              <a:rPr lang="cs-CZ" i="0" dirty="0">
                <a:solidFill>
                  <a:srgbClr val="000000"/>
                </a:solidFill>
                <a:effectLst/>
                <a:latin typeface="+mn-lt"/>
              </a:rPr>
              <a:t>Most jako první v ČR zařadil do pravidelného provozu nový kloubový autobus SOR NS 18 na naftu.</a:t>
            </a:r>
            <a:endParaRPr lang="cs-CZ" dirty="0"/>
          </a:p>
        </p:txBody>
      </p:sp>
      <p:pic>
        <p:nvPicPr>
          <p:cNvPr id="1026" name="Picture 2" descr="Kloubový autobus SOR NS 18. Foto: Dopravní podnik měst Mostu a Litvínova">
            <a:extLst>
              <a:ext uri="{FF2B5EF4-FFF2-40B4-BE49-F238E27FC236}">
                <a16:creationId xmlns:a16="http://schemas.microsoft.com/office/drawing/2014/main" id="{65103A78-A95C-22AD-261D-BDDF4CEABF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8970" y="1950525"/>
            <a:ext cx="6040629" cy="453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47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2050" name="Picture 2" descr="SOR NS electric ">
            <a:extLst>
              <a:ext uri="{FF2B5EF4-FFF2-40B4-BE49-F238E27FC236}">
                <a16:creationId xmlns:a16="http://schemas.microsoft.com/office/drawing/2014/main" id="{6E1C6BB2-C900-53E7-F4DC-776A9F38B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622" y="1653229"/>
            <a:ext cx="7176981" cy="486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B5325C03-4B82-F39D-0A8F-3EB3FCEEF604}"/>
              </a:ext>
            </a:extLst>
          </p:cNvPr>
          <p:cNvSpPr txBox="1"/>
          <p:nvPr/>
        </p:nvSpPr>
        <p:spPr>
          <a:xfrm>
            <a:off x="376237" y="676275"/>
            <a:ext cx="8391526" cy="1200329"/>
          </a:xfrm>
          <a:prstGeom prst="rect">
            <a:avLst/>
          </a:prstGeom>
          <a:noFill/>
        </p:spPr>
        <p:txBody>
          <a:bodyPr wrap="square" rtlCol="0">
            <a:spAutoFit/>
          </a:bodyPr>
          <a:lstStyle/>
          <a:p>
            <a:pPr algn="just"/>
            <a:r>
              <a:rPr lang="cs-CZ" b="1" i="0" dirty="0">
                <a:solidFill>
                  <a:srgbClr val="0070C0"/>
                </a:solidFill>
                <a:effectLst/>
                <a:latin typeface="+mn-lt"/>
              </a:rPr>
              <a:t>SOR NS electric: </a:t>
            </a:r>
            <a:r>
              <a:rPr lang="cs-CZ" i="0" dirty="0">
                <a:solidFill>
                  <a:srgbClr val="666666"/>
                </a:solidFill>
                <a:effectLst/>
                <a:latin typeface="+mn-lt"/>
              </a:rPr>
              <a:t>Moderní celonízkopodlažní elektrobus určený pro bezemisní přepravu osob v městském provozu. </a:t>
            </a:r>
          </a:p>
          <a:p>
            <a:endParaRPr lang="cs-CZ" dirty="0"/>
          </a:p>
        </p:txBody>
      </p:sp>
    </p:spTree>
    <p:extLst>
      <p:ext uri="{BB962C8B-B14F-4D97-AF65-F5344CB8AC3E}">
        <p14:creationId xmlns:p14="http://schemas.microsoft.com/office/powerpoint/2010/main" val="43627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14288"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074" name="Picture 2">
            <a:extLst>
              <a:ext uri="{FF2B5EF4-FFF2-40B4-BE49-F238E27FC236}">
                <a16:creationId xmlns:a16="http://schemas.microsoft.com/office/drawing/2014/main" id="{5ADE323C-B621-E1D6-06DC-137D94EF4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23" y="2508094"/>
            <a:ext cx="4392000" cy="2924279"/>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FE4F38B8-CD30-D45B-432D-6F5F49B9876F}"/>
              </a:ext>
            </a:extLst>
          </p:cNvPr>
          <p:cNvPicPr>
            <a:picLocks noChangeAspect="1"/>
          </p:cNvPicPr>
          <p:nvPr/>
        </p:nvPicPr>
        <p:blipFill>
          <a:blip r:embed="rId5"/>
          <a:stretch>
            <a:fillRect/>
          </a:stretch>
        </p:blipFill>
        <p:spPr>
          <a:xfrm>
            <a:off x="4587879" y="2707503"/>
            <a:ext cx="4400550" cy="2647950"/>
          </a:xfrm>
          <a:prstGeom prst="rect">
            <a:avLst/>
          </a:prstGeom>
        </p:spPr>
      </p:pic>
      <p:sp>
        <p:nvSpPr>
          <p:cNvPr id="2" name="TextovéPole 1">
            <a:extLst>
              <a:ext uri="{FF2B5EF4-FFF2-40B4-BE49-F238E27FC236}">
                <a16:creationId xmlns:a16="http://schemas.microsoft.com/office/drawing/2014/main" id="{B2CD9B45-136B-2760-2ACD-1B353F2951F0}"/>
              </a:ext>
            </a:extLst>
          </p:cNvPr>
          <p:cNvSpPr txBox="1"/>
          <p:nvPr/>
        </p:nvSpPr>
        <p:spPr>
          <a:xfrm>
            <a:off x="392116" y="597948"/>
            <a:ext cx="8391525" cy="1938992"/>
          </a:xfrm>
          <a:prstGeom prst="rect">
            <a:avLst/>
          </a:prstGeom>
          <a:noFill/>
        </p:spPr>
        <p:txBody>
          <a:bodyPr wrap="square" rtlCol="0">
            <a:spAutoFit/>
          </a:bodyPr>
          <a:lstStyle/>
          <a:p>
            <a:pPr algn="just"/>
            <a:r>
              <a:rPr lang="cs-CZ" b="1" dirty="0">
                <a:solidFill>
                  <a:srgbClr val="0070C0"/>
                </a:solidFill>
              </a:rPr>
              <a:t>IVECO BUS: </a:t>
            </a:r>
            <a:r>
              <a:rPr lang="cs-CZ" dirty="0"/>
              <a:t>S rychlým přechodem dopravního průmyslu na jinou energii vstupuje elektromobilita do nové fáze, a tou je velkoobjemový trh. Značka IVECO BUS podniká další důležitý krok k tomu, aby prostřednictvím svého nového E-WAY poskytla zákazníkům kompletní a flexibilní nabídku elektromobility.</a:t>
            </a:r>
          </a:p>
        </p:txBody>
      </p:sp>
    </p:spTree>
    <p:extLst>
      <p:ext uri="{BB962C8B-B14F-4D97-AF65-F5344CB8AC3E}">
        <p14:creationId xmlns:p14="http://schemas.microsoft.com/office/powerpoint/2010/main" val="182268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 name="Obrázek 2">
            <a:extLst>
              <a:ext uri="{FF2B5EF4-FFF2-40B4-BE49-F238E27FC236}">
                <a16:creationId xmlns:a16="http://schemas.microsoft.com/office/drawing/2014/main" id="{510BC907-7D93-AC99-CC1C-D7D762DA70EA}"/>
              </a:ext>
            </a:extLst>
          </p:cNvPr>
          <p:cNvPicPr>
            <a:picLocks noChangeAspect="1"/>
          </p:cNvPicPr>
          <p:nvPr/>
        </p:nvPicPr>
        <p:blipFill>
          <a:blip r:embed="rId4"/>
          <a:stretch>
            <a:fillRect/>
          </a:stretch>
        </p:blipFill>
        <p:spPr>
          <a:xfrm>
            <a:off x="-15875" y="367867"/>
            <a:ext cx="9144000" cy="3325091"/>
          </a:xfrm>
          <a:prstGeom prst="rect">
            <a:avLst/>
          </a:prstGeom>
        </p:spPr>
      </p:pic>
      <p:pic>
        <p:nvPicPr>
          <p:cNvPr id="1026" name="Picture 2" descr="Jízda budoucnosti v Praze Na Výstavišti">
            <a:extLst>
              <a:ext uri="{FF2B5EF4-FFF2-40B4-BE49-F238E27FC236}">
                <a16:creationId xmlns:a16="http://schemas.microsoft.com/office/drawing/2014/main" id="{74D57400-CE6B-1B14-F9DD-9C91E01A1C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828" y="3692958"/>
            <a:ext cx="4309172" cy="298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296D3408-1A7C-EEE7-223F-72D5DD7C1749}"/>
              </a:ext>
            </a:extLst>
          </p:cNvPr>
          <p:cNvSpPr txBox="1"/>
          <p:nvPr/>
        </p:nvSpPr>
        <p:spPr>
          <a:xfrm>
            <a:off x="4703975" y="3761581"/>
            <a:ext cx="4424150" cy="2308324"/>
          </a:xfrm>
          <a:prstGeom prst="rect">
            <a:avLst/>
          </a:prstGeom>
          <a:noFill/>
        </p:spPr>
        <p:txBody>
          <a:bodyPr wrap="square" rtlCol="0">
            <a:spAutoFit/>
          </a:bodyPr>
          <a:lstStyle/>
          <a:p>
            <a:pPr algn="just"/>
            <a:r>
              <a:rPr lang="cs-CZ" i="0" dirty="0">
                <a:solidFill>
                  <a:srgbClr val="000000"/>
                </a:solidFill>
                <a:effectLst/>
                <a:latin typeface="+mn-lt"/>
              </a:rPr>
              <a:t>Jízda budoucnosti v Praze Na Výstavišti: Do 5. října (do dnešního dne) tohoto roku se můžete svézt autonomním autobusem Aurrigo bez řidiče.</a:t>
            </a:r>
          </a:p>
          <a:p>
            <a:endParaRPr lang="cs-CZ" dirty="0"/>
          </a:p>
        </p:txBody>
      </p:sp>
    </p:spTree>
    <p:extLst>
      <p:ext uri="{BB962C8B-B14F-4D97-AF65-F5344CB8AC3E}">
        <p14:creationId xmlns:p14="http://schemas.microsoft.com/office/powerpoint/2010/main" val="278636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3" name="TextovéPole 2">
            <a:extLst>
              <a:ext uri="{FF2B5EF4-FFF2-40B4-BE49-F238E27FC236}">
                <a16:creationId xmlns:a16="http://schemas.microsoft.com/office/drawing/2014/main" id="{885E137C-1B68-93EC-F1C4-7A41E57FC563}"/>
              </a:ext>
            </a:extLst>
          </p:cNvPr>
          <p:cNvSpPr txBox="1"/>
          <p:nvPr/>
        </p:nvSpPr>
        <p:spPr>
          <a:xfrm>
            <a:off x="376238" y="676275"/>
            <a:ext cx="8391525" cy="5262979"/>
          </a:xfrm>
          <a:prstGeom prst="rect">
            <a:avLst/>
          </a:prstGeom>
          <a:noFill/>
        </p:spPr>
        <p:txBody>
          <a:bodyPr wrap="square" rtlCol="0">
            <a:spAutoFit/>
          </a:bodyPr>
          <a:lstStyle/>
          <a:p>
            <a:r>
              <a:rPr lang="cs-CZ" sz="2400" b="1" u="sng" dirty="0">
                <a:solidFill>
                  <a:srgbClr val="0070C0"/>
                </a:solidFill>
              </a:rPr>
              <a:t>Varianty řešení pohonů autobusů, trolejbusů a hybridních vozidel</a:t>
            </a:r>
            <a:endParaRPr lang="cs-CZ" sz="2400" b="1" dirty="0">
              <a:solidFill>
                <a:srgbClr val="0070C0"/>
              </a:solidFill>
            </a:endParaRPr>
          </a:p>
          <a:p>
            <a:pPr algn="just"/>
            <a:r>
              <a:rPr lang="cs-CZ" sz="2400" dirty="0"/>
              <a:t>Následující obrázek vlevo (při uplatnění v tomto případě elektromotorů – Magnet Motorů  (MM motorů) – umístěných v kolech), naznačuje různé možnosti kombinací v pohonech </a:t>
            </a:r>
            <a:r>
              <a:rPr lang="cs-CZ" sz="2400" b="1" dirty="0"/>
              <a:t>autobusů </a:t>
            </a:r>
            <a:r>
              <a:rPr lang="cs-CZ" sz="2400" dirty="0"/>
              <a:t>(vznětový motor (jakýkoliv jiný spalovací motor) s generátorem, taktéž palivový článek – elektromotory umístěné v kolech), </a:t>
            </a:r>
            <a:r>
              <a:rPr lang="cs-CZ" sz="2400" b="1" dirty="0"/>
              <a:t>trolejbusů</a:t>
            </a:r>
            <a:r>
              <a:rPr lang="cs-CZ" sz="2400" dirty="0"/>
              <a:t> (trolejové vedení, sběrače - elektromotory umístěné v kolech), „</a:t>
            </a:r>
            <a:r>
              <a:rPr lang="cs-CZ" sz="2400" b="1" dirty="0"/>
              <a:t>gyrobusů“</a:t>
            </a:r>
            <a:r>
              <a:rPr lang="cs-CZ" sz="2400" dirty="0"/>
              <a:t> (nabíjecí stanice, stožár s kontakty - sběrače – akumulátory - elektromotory umístěné v kolech),  </a:t>
            </a:r>
            <a:r>
              <a:rPr lang="cs-CZ" sz="2400" b="1" dirty="0"/>
              <a:t>elektrobusů</a:t>
            </a:r>
            <a:r>
              <a:rPr lang="cs-CZ" sz="2400" dirty="0"/>
              <a:t> (akumulátory - elektromotory umístěné v kolech) a </a:t>
            </a:r>
            <a:r>
              <a:rPr lang="cs-CZ" sz="2400" b="1" dirty="0"/>
              <a:t>hybridních </a:t>
            </a:r>
            <a:r>
              <a:rPr lang="cs-CZ" sz="2400" b="1" dirty="0" err="1"/>
              <a:t>vozidlel</a:t>
            </a:r>
            <a:r>
              <a:rPr lang="cs-CZ" sz="2400" dirty="0"/>
              <a:t> (prakticky všechny možné kombinace). </a:t>
            </a:r>
          </a:p>
          <a:p>
            <a:endParaRPr lang="cs-CZ" dirty="0"/>
          </a:p>
        </p:txBody>
      </p:sp>
    </p:spTree>
    <p:extLst>
      <p:ext uri="{BB962C8B-B14F-4D97-AF65-F5344CB8AC3E}">
        <p14:creationId xmlns:p14="http://schemas.microsoft.com/office/powerpoint/2010/main" val="413643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2" name="Obrázek 1">
            <a:extLst>
              <a:ext uri="{FF2B5EF4-FFF2-40B4-BE49-F238E27FC236}">
                <a16:creationId xmlns:a16="http://schemas.microsoft.com/office/drawing/2014/main" id="{523B6C12-87A3-297E-E508-E86A15CDAA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5828"/>
            <a:ext cx="4108234" cy="3600000"/>
          </a:xfrm>
          <a:prstGeom prst="rect">
            <a:avLst/>
          </a:prstGeom>
          <a:noFill/>
          <a:ln w="6350" cmpd="sng">
            <a:solidFill>
              <a:srgbClr val="000000"/>
            </a:solidFill>
            <a:miter lim="800000"/>
            <a:headEnd/>
            <a:tailEnd/>
          </a:ln>
          <a:effectLst/>
        </p:spPr>
      </p:pic>
      <p:pic>
        <p:nvPicPr>
          <p:cNvPr id="3" name="Obrázek 2" descr="http://upload.wikimedia.org/wikipedia/commons/c/c4/Gyrobus_aan_het_opladen.jpg">
            <a:extLst>
              <a:ext uri="{FF2B5EF4-FFF2-40B4-BE49-F238E27FC236}">
                <a16:creationId xmlns:a16="http://schemas.microsoft.com/office/drawing/2014/main" id="{364F71F2-E6F7-5E04-CDD7-2B0BCC8547F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7546" y="274427"/>
            <a:ext cx="4813966" cy="3204000"/>
          </a:xfrm>
          <a:prstGeom prst="rect">
            <a:avLst/>
          </a:prstGeom>
          <a:noFill/>
          <a:ln>
            <a:noFill/>
          </a:ln>
        </p:spPr>
      </p:pic>
      <p:sp>
        <p:nvSpPr>
          <p:cNvPr id="4" name="TextovéPole 3">
            <a:extLst>
              <a:ext uri="{FF2B5EF4-FFF2-40B4-BE49-F238E27FC236}">
                <a16:creationId xmlns:a16="http://schemas.microsoft.com/office/drawing/2014/main" id="{47E6CCC7-9993-18C2-09C3-B51915049667}"/>
              </a:ext>
            </a:extLst>
          </p:cNvPr>
          <p:cNvSpPr txBox="1"/>
          <p:nvPr/>
        </p:nvSpPr>
        <p:spPr>
          <a:xfrm>
            <a:off x="4108234" y="3534946"/>
            <a:ext cx="4813966" cy="707886"/>
          </a:xfrm>
          <a:prstGeom prst="rect">
            <a:avLst/>
          </a:prstGeom>
          <a:noFill/>
        </p:spPr>
        <p:txBody>
          <a:bodyPr wrap="square" rtlCol="0">
            <a:spAutoFit/>
          </a:bodyPr>
          <a:lstStyle/>
          <a:p>
            <a:pPr algn="ctr"/>
            <a:r>
              <a:rPr lang="cs-CZ" sz="2000" dirty="0"/>
              <a:t>Demonstrační jízda gyrobusu</a:t>
            </a:r>
          </a:p>
          <a:p>
            <a:pPr algn="ctr"/>
            <a:r>
              <a:rPr lang="cs-CZ" sz="2000" dirty="0"/>
              <a:t>Tříčlánkový autobus – Drážďany (dole) </a:t>
            </a:r>
          </a:p>
        </p:txBody>
      </p:sp>
      <p:pic>
        <p:nvPicPr>
          <p:cNvPr id="5" name="Picture 2">
            <a:extLst>
              <a:ext uri="{FF2B5EF4-FFF2-40B4-BE49-F238E27FC236}">
                <a16:creationId xmlns:a16="http://schemas.microsoft.com/office/drawing/2014/main" id="{9DA4D245-371D-C9C1-3A0E-2C6E3803F6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238" y="4194000"/>
            <a:ext cx="7933174" cy="26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351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3"/>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4"/>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 name="Obrázek 2">
            <a:extLst>
              <a:ext uri="{FF2B5EF4-FFF2-40B4-BE49-F238E27FC236}">
                <a16:creationId xmlns:a16="http://schemas.microsoft.com/office/drawing/2014/main" id="{397910C1-6D18-F8E8-9AA7-C1C992944778}"/>
              </a:ext>
            </a:extLst>
          </p:cNvPr>
          <p:cNvPicPr>
            <a:picLocks noChangeAspect="1"/>
          </p:cNvPicPr>
          <p:nvPr/>
        </p:nvPicPr>
        <p:blipFill>
          <a:blip r:embed="rId5"/>
          <a:stretch>
            <a:fillRect/>
          </a:stretch>
        </p:blipFill>
        <p:spPr>
          <a:xfrm>
            <a:off x="471344" y="1462884"/>
            <a:ext cx="7990507" cy="5256000"/>
          </a:xfrm>
          <a:prstGeom prst="rect">
            <a:avLst/>
          </a:prstGeom>
        </p:spPr>
      </p:pic>
      <p:sp>
        <p:nvSpPr>
          <p:cNvPr id="4" name="TextovéPole 3">
            <a:extLst>
              <a:ext uri="{FF2B5EF4-FFF2-40B4-BE49-F238E27FC236}">
                <a16:creationId xmlns:a16="http://schemas.microsoft.com/office/drawing/2014/main" id="{FA47EB8D-F252-15E4-2140-8C9B5A674EC8}"/>
              </a:ext>
            </a:extLst>
          </p:cNvPr>
          <p:cNvSpPr txBox="1"/>
          <p:nvPr/>
        </p:nvSpPr>
        <p:spPr>
          <a:xfrm>
            <a:off x="65988" y="496125"/>
            <a:ext cx="8484123" cy="830997"/>
          </a:xfrm>
          <a:prstGeom prst="rect">
            <a:avLst/>
          </a:prstGeom>
          <a:noFill/>
        </p:spPr>
        <p:txBody>
          <a:bodyPr wrap="square" rtlCol="0">
            <a:spAutoFit/>
          </a:bodyPr>
          <a:lstStyle/>
          <a:p>
            <a:pPr algn="just"/>
            <a:r>
              <a:rPr lang="cs-CZ" b="1" dirty="0">
                <a:solidFill>
                  <a:srgbClr val="0070C0"/>
                </a:solidFill>
              </a:rPr>
              <a:t>Ulánbátar roku 1986: </a:t>
            </a:r>
            <a:r>
              <a:rPr lang="cs-CZ" dirty="0"/>
              <a:t>v provozu autobusy Karosa B731 (a my jsme zaváděli do provozu starší autobusy ŠM 11). </a:t>
            </a:r>
          </a:p>
        </p:txBody>
      </p:sp>
    </p:spTree>
    <p:extLst>
      <p:ext uri="{BB962C8B-B14F-4D97-AF65-F5344CB8AC3E}">
        <p14:creationId xmlns:p14="http://schemas.microsoft.com/office/powerpoint/2010/main" val="29184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9170C9D3-BEEB-621E-B424-DAB89B24FDC8}"/>
              </a:ext>
            </a:extLst>
          </p:cNvPr>
          <p:cNvSpPr txBox="1"/>
          <p:nvPr/>
        </p:nvSpPr>
        <p:spPr>
          <a:xfrm>
            <a:off x="376237" y="692150"/>
            <a:ext cx="8391525" cy="6460230"/>
          </a:xfrm>
          <a:prstGeom prst="rect">
            <a:avLst/>
          </a:prstGeom>
          <a:noFill/>
        </p:spPr>
        <p:txBody>
          <a:bodyPr wrap="square" rtlCol="0">
            <a:spAutoFit/>
          </a:bodyPr>
          <a:lstStyle/>
          <a:p>
            <a:pPr algn="ctr">
              <a:lnSpc>
                <a:spcPct val="115000"/>
              </a:lnSpc>
              <a:spcAft>
                <a:spcPts val="1000"/>
              </a:spcAft>
            </a:pPr>
            <a:r>
              <a:rPr lang="cs-CZ" b="1" kern="100" dirty="0">
                <a:solidFill>
                  <a:srgbClr val="339933"/>
                </a:solidFill>
                <a:effectLst/>
                <a:latin typeface="+mn-lt"/>
                <a:ea typeface="Calibri" panose="020F0502020204030204" pitchFamily="34" charset="0"/>
                <a:cs typeface="Times New Roman" panose="02020603050405020304" pitchFamily="18" charset="0"/>
              </a:rPr>
              <a:t>Historie trolejbusů v městské hromadné dopravě.</a:t>
            </a:r>
          </a:p>
          <a:p>
            <a:pPr algn="just">
              <a:lnSpc>
                <a:spcPct val="115000"/>
              </a:lnSpc>
              <a:spcAft>
                <a:spcPts val="1000"/>
              </a:spcAft>
            </a:pPr>
            <a:r>
              <a:rPr lang="cs-CZ" b="1" kern="100" dirty="0">
                <a:solidFill>
                  <a:srgbClr val="339933"/>
                </a:solidFill>
                <a:effectLst/>
                <a:latin typeface="+mn-lt"/>
                <a:ea typeface="Calibri" panose="020F0502020204030204" pitchFamily="34" charset="0"/>
                <a:cs typeface="Times New Roman" panose="02020603050405020304" pitchFamily="18" charset="0"/>
              </a:rPr>
              <a:t> </a:t>
            </a:r>
            <a:r>
              <a:rPr lang="cs-CZ" b="1" kern="100" dirty="0">
                <a:solidFill>
                  <a:srgbClr val="0070C0"/>
                </a:solidFill>
                <a:effectLst/>
                <a:latin typeface="+mn-lt"/>
                <a:ea typeface="Calibri" panose="020F0502020204030204" pitchFamily="34" charset="0"/>
                <a:cs typeface="Times New Roman" panose="02020603050405020304" pitchFamily="18" charset="0"/>
              </a:rPr>
              <a:t>Trolejbusy vznikly v roce 1882 </a:t>
            </a:r>
            <a:r>
              <a:rPr lang="cs-CZ" kern="100" dirty="0">
                <a:solidFill>
                  <a:srgbClr val="040C28"/>
                </a:solidFill>
                <a:effectLst/>
                <a:latin typeface="+mn-lt"/>
                <a:ea typeface="Calibri" panose="020F0502020204030204" pitchFamily="34" charset="0"/>
                <a:cs typeface="Times New Roman" panose="02020603050405020304" pitchFamily="18" charset="0"/>
              </a:rPr>
              <a:t>jako autobusy s elektrickou trakcí</a:t>
            </a:r>
            <a:r>
              <a:rPr lang="cs-CZ" kern="100" dirty="0">
                <a:solidFill>
                  <a:srgbClr val="202124"/>
                </a:solidFill>
                <a:effectLst/>
                <a:latin typeface="+mn-lt"/>
                <a:ea typeface="Calibri" panose="020F0502020204030204" pitchFamily="34" charset="0"/>
                <a:cs typeface="Times New Roman" panose="02020603050405020304" pitchFamily="18" charset="0"/>
              </a:rPr>
              <a:t>, návrháři se snažili vymyslet kompromis mezi oběma koncepcemi. Průkopníkem elektrické nekolejové trakce byl německý vynálezce Werner von Siemens, který v roce 1882 postavil v Berlíně zkušební trať a krátký čas na ní provozoval první trolejbus na světě.</a:t>
            </a:r>
          </a:p>
          <a:p>
            <a:pPr algn="just"/>
            <a:r>
              <a:rPr lang="cs-CZ" b="0" i="0" dirty="0">
                <a:effectLst/>
                <a:latin typeface="+mn-lt"/>
              </a:rPr>
              <a:t>První trať v ČR vnikla v roce 1907 a zanikla roku 1916, příčinou zániku byla 1. světová válka. Tato trať vedla z Českých Velenic do rakouského Gmündu.</a:t>
            </a:r>
          </a:p>
          <a:p>
            <a:pPr algn="just"/>
            <a:r>
              <a:rPr lang="cs-CZ" b="0" i="0" dirty="0">
                <a:effectLst/>
                <a:latin typeface="+mn-lt"/>
              </a:rPr>
              <a:t>Krátce poté vznikla trať v Českých Budějovicích, a to roku 1909, ale z důvodu zákazu použití tramvajových kolejí kvůli křížení s železniční tratí byl provoz této trati poté ukončen roku 1914.</a:t>
            </a:r>
          </a:p>
          <a:p>
            <a:pPr algn="just">
              <a:lnSpc>
                <a:spcPct val="115000"/>
              </a:lnSpc>
              <a:spcAft>
                <a:spcPts val="1000"/>
              </a:spcAft>
            </a:pPr>
            <a:endParaRPr lang="cs-CZ" kern="100" dirty="0">
              <a:effectLst/>
              <a:latin typeface="+mn-lt"/>
              <a:ea typeface="Calibri" panose="020F0502020204030204" pitchFamily="34" charset="0"/>
              <a:cs typeface="Times New Roman" panose="02020603050405020304" pitchFamily="18" charset="0"/>
            </a:endParaRPr>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Box 3"/>
          <p:cNvSpPr txBox="1">
            <a:spLocks noChangeArrowheads="1"/>
          </p:cNvSpPr>
          <p:nvPr/>
        </p:nvSpPr>
        <p:spPr bwMode="auto">
          <a:xfrm>
            <a:off x="376238" y="10366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5364" name="Picture 5" descr="lista-DFJP"/>
          <p:cNvPicPr>
            <a:picLocks noChangeAspect="1" noChangeArrowheads="1"/>
          </p:cNvPicPr>
          <p:nvPr/>
        </p:nvPicPr>
        <p:blipFill>
          <a:blip r:embed="rId2"/>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5" name="TextovéPole 4">
            <a:extLst>
              <a:ext uri="{FF2B5EF4-FFF2-40B4-BE49-F238E27FC236}">
                <a16:creationId xmlns:a16="http://schemas.microsoft.com/office/drawing/2014/main" id="{20C7333F-D827-9E59-FD48-BCF59AE53305}"/>
              </a:ext>
            </a:extLst>
          </p:cNvPr>
          <p:cNvSpPr txBox="1"/>
          <p:nvPr/>
        </p:nvSpPr>
        <p:spPr>
          <a:xfrm>
            <a:off x="376238" y="692150"/>
            <a:ext cx="8391524" cy="3416320"/>
          </a:xfrm>
          <a:prstGeom prst="rect">
            <a:avLst/>
          </a:prstGeom>
          <a:noFill/>
        </p:spPr>
        <p:txBody>
          <a:bodyPr wrap="square" rtlCol="0">
            <a:spAutoFit/>
          </a:bodyPr>
          <a:lstStyle/>
          <a:p>
            <a:pPr algn="just"/>
            <a:r>
              <a:rPr lang="cs-CZ" kern="100" dirty="0">
                <a:effectLst/>
                <a:latin typeface="+mn-lt"/>
                <a:ea typeface="Calibri" panose="020F0502020204030204" pitchFamily="34" charset="0"/>
                <a:cs typeface="Times New Roman" panose="02020603050405020304" pitchFamily="18" charset="0"/>
              </a:rPr>
              <a:t>Za </a:t>
            </a:r>
            <a:r>
              <a:rPr lang="cs-CZ" b="1" kern="100" dirty="0">
                <a:solidFill>
                  <a:srgbClr val="0070C0"/>
                </a:solidFill>
                <a:effectLst/>
                <a:latin typeface="+mn-lt"/>
                <a:ea typeface="Calibri" panose="020F0502020204030204" pitchFamily="34" charset="0"/>
                <a:cs typeface="Times New Roman" panose="02020603050405020304" pitchFamily="18" charset="0"/>
              </a:rPr>
              <a:t>počátek MHD </a:t>
            </a:r>
            <a:r>
              <a:rPr lang="cs-CZ" kern="100" dirty="0">
                <a:effectLst/>
                <a:latin typeface="+mn-lt"/>
                <a:ea typeface="Calibri" panose="020F0502020204030204" pitchFamily="34" charset="0"/>
                <a:cs typeface="Times New Roman" panose="02020603050405020304" pitchFamily="18" charset="0"/>
              </a:rPr>
              <a:t>se, </a:t>
            </a:r>
            <a:r>
              <a:rPr lang="cs-CZ" i="1" kern="100" dirty="0">
                <a:effectLst/>
                <a:latin typeface="+mn-lt"/>
                <a:ea typeface="Calibri" panose="020F0502020204030204" pitchFamily="34" charset="0"/>
                <a:cs typeface="Times New Roman" panose="02020603050405020304" pitchFamily="18" charset="0"/>
              </a:rPr>
              <a:t>taktéž podle celé řady badatelů</a:t>
            </a:r>
            <a:r>
              <a:rPr lang="cs-CZ" kern="100" dirty="0">
                <a:effectLst/>
                <a:latin typeface="+mn-lt"/>
                <a:ea typeface="Calibri" panose="020F0502020204030204" pitchFamily="34" charset="0"/>
                <a:cs typeface="Times New Roman" panose="02020603050405020304" pitchFamily="18" charset="0"/>
              </a:rPr>
              <a:t>, považuje </a:t>
            </a:r>
            <a:r>
              <a:rPr lang="cs-CZ" b="1" kern="100" dirty="0">
                <a:solidFill>
                  <a:srgbClr val="0070C0"/>
                </a:solidFill>
                <a:effectLst/>
                <a:latin typeface="+mn-lt"/>
                <a:ea typeface="Calibri" panose="020F0502020204030204" pitchFamily="34" charset="0"/>
                <a:cs typeface="Times New Roman" panose="02020603050405020304" pitchFamily="18" charset="0"/>
              </a:rPr>
              <a:t>rok 1662</a:t>
            </a:r>
            <a:r>
              <a:rPr lang="cs-CZ" kern="100" dirty="0">
                <a:solidFill>
                  <a:srgbClr val="0070C0"/>
                </a:solidFill>
                <a:effectLst/>
                <a:latin typeface="+mn-lt"/>
                <a:ea typeface="Calibri" panose="020F0502020204030204" pitchFamily="34" charset="0"/>
                <a:cs typeface="Times New Roman" panose="02020603050405020304" pitchFamily="18" charset="0"/>
              </a:rPr>
              <a:t>, </a:t>
            </a:r>
            <a:r>
              <a:rPr lang="cs-CZ" kern="100" dirty="0">
                <a:effectLst/>
                <a:latin typeface="+mn-lt"/>
                <a:ea typeface="Calibri" panose="020F0502020204030204" pitchFamily="34" charset="0"/>
                <a:cs typeface="Times New Roman" panose="02020603050405020304" pitchFamily="18" charset="0"/>
              </a:rPr>
              <a:t>kdy byla v Paříži zavedena pravidelná doprava koňskými omnibusy (klasické kočáry). Tento typ MHD se udržel do roku 1675 a znovu byl obnoven až počátkem 19. století. Postupně vznikaly a rozvíjely se další druhy MHD; v rámci dnešní přednášky se zaměřím na čtyři klíčové: </a:t>
            </a:r>
            <a:r>
              <a:rPr lang="cs-CZ" b="1" kern="100" dirty="0">
                <a:effectLst/>
                <a:latin typeface="+mn-lt"/>
                <a:ea typeface="Calibri" panose="020F0502020204030204" pitchFamily="34" charset="0"/>
                <a:cs typeface="Times New Roman" panose="02020603050405020304" pitchFamily="18" charset="0"/>
              </a:rPr>
              <a:t>autobusová, trolejbusová a tramvajová doprava a metro.</a:t>
            </a:r>
          </a:p>
          <a:p>
            <a:pPr algn="ctr"/>
            <a:endParaRPr lang="cs-CZ" sz="2400" b="1" dirty="0">
              <a:solidFill>
                <a:srgbClr val="0070C0"/>
              </a:solidFill>
            </a:endParaRPr>
          </a:p>
          <a:p>
            <a:pPr algn="ctr"/>
            <a:r>
              <a:rPr lang="cs-CZ" sz="2400" b="1" dirty="0">
                <a:solidFill>
                  <a:srgbClr val="0070C0"/>
                </a:solidFill>
              </a:rPr>
              <a:t>Historie autobusů městské hromadné dopravy</a:t>
            </a:r>
            <a:endParaRPr lang="cs-CZ" dirty="0">
              <a:solidFill>
                <a:srgbClr val="0070C0"/>
              </a:solidFill>
            </a:endParaRPr>
          </a:p>
        </p:txBody>
      </p:sp>
      <p:pic>
        <p:nvPicPr>
          <p:cNvPr id="2051" name="Picture 3" descr="Fotografie Historický autobus Praga RND ze sbírek Průmyslového muzea Mladějov…&#10;">
            <a:extLst>
              <a:ext uri="{FF2B5EF4-FFF2-40B4-BE49-F238E27FC236}">
                <a16:creationId xmlns:a16="http://schemas.microsoft.com/office/drawing/2014/main" id="{410A3BA9-7DCF-FDB8-59A7-BEBBC7D0B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972" y="4228975"/>
            <a:ext cx="3408000" cy="2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2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AutoShape 2" descr="Das Electromote">
            <a:extLst>
              <a:ext uri="{FF2B5EF4-FFF2-40B4-BE49-F238E27FC236}">
                <a16:creationId xmlns:a16="http://schemas.microsoft.com/office/drawing/2014/main" id="{DA0AC47A-E231-E5B5-9376-246F05D8C36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 name="Obrázek 3">
            <a:extLst>
              <a:ext uri="{FF2B5EF4-FFF2-40B4-BE49-F238E27FC236}">
                <a16:creationId xmlns:a16="http://schemas.microsoft.com/office/drawing/2014/main" id="{D8BB629E-0E69-5DEB-45B4-7C17486283D5}"/>
              </a:ext>
            </a:extLst>
          </p:cNvPr>
          <p:cNvPicPr>
            <a:picLocks noChangeAspect="1"/>
          </p:cNvPicPr>
          <p:nvPr/>
        </p:nvPicPr>
        <p:blipFill>
          <a:blip r:embed="rId4"/>
          <a:stretch>
            <a:fillRect/>
          </a:stretch>
        </p:blipFill>
        <p:spPr>
          <a:xfrm>
            <a:off x="376238" y="360363"/>
            <a:ext cx="8173510" cy="5472000"/>
          </a:xfrm>
          <a:prstGeom prst="rect">
            <a:avLst/>
          </a:prstGeom>
        </p:spPr>
      </p:pic>
      <p:sp>
        <p:nvSpPr>
          <p:cNvPr id="3" name="TextovéPole 2">
            <a:extLst>
              <a:ext uri="{FF2B5EF4-FFF2-40B4-BE49-F238E27FC236}">
                <a16:creationId xmlns:a16="http://schemas.microsoft.com/office/drawing/2014/main" id="{90BE835A-C1EF-AA73-FC36-2E362E351228}"/>
              </a:ext>
            </a:extLst>
          </p:cNvPr>
          <p:cNvSpPr txBox="1"/>
          <p:nvPr/>
        </p:nvSpPr>
        <p:spPr>
          <a:xfrm>
            <a:off x="266700" y="5986334"/>
            <a:ext cx="8283048" cy="400110"/>
          </a:xfrm>
          <a:prstGeom prst="rect">
            <a:avLst/>
          </a:prstGeom>
          <a:noFill/>
        </p:spPr>
        <p:txBody>
          <a:bodyPr wrap="square" rtlCol="0">
            <a:spAutoFit/>
          </a:bodyPr>
          <a:lstStyle/>
          <a:p>
            <a:r>
              <a:rPr lang="pt-BR" sz="2000" b="1" i="1" dirty="0">
                <a:effectLst/>
                <a:latin typeface="+mn-lt"/>
              </a:rPr>
              <a:t>Das Electromote 1882, první trolejbus z roku 1882 postaven firmou Siemen</a:t>
            </a:r>
            <a:r>
              <a:rPr lang="cs-CZ" sz="2000" b="1" i="1" dirty="0">
                <a:effectLst/>
                <a:latin typeface="+mn-lt"/>
              </a:rPr>
              <a:t>s.</a:t>
            </a:r>
            <a:endParaRPr lang="cs-CZ" sz="2000" b="1" dirty="0">
              <a:latin typeface="+mn-lt"/>
            </a:endParaRPr>
          </a:p>
        </p:txBody>
      </p:sp>
    </p:spTree>
    <p:extLst>
      <p:ext uri="{BB962C8B-B14F-4D97-AF65-F5344CB8AC3E}">
        <p14:creationId xmlns:p14="http://schemas.microsoft.com/office/powerpoint/2010/main" val="342941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 name="Obrázek 2">
            <a:extLst>
              <a:ext uri="{FF2B5EF4-FFF2-40B4-BE49-F238E27FC236}">
                <a16:creationId xmlns:a16="http://schemas.microsoft.com/office/drawing/2014/main" id="{09740C54-2A0A-CA35-FDB3-6E384F54594B}"/>
              </a:ext>
            </a:extLst>
          </p:cNvPr>
          <p:cNvPicPr>
            <a:picLocks noChangeAspect="1"/>
          </p:cNvPicPr>
          <p:nvPr/>
        </p:nvPicPr>
        <p:blipFill>
          <a:blip r:embed="rId4"/>
          <a:stretch>
            <a:fillRect/>
          </a:stretch>
        </p:blipFill>
        <p:spPr>
          <a:xfrm>
            <a:off x="72000" y="454544"/>
            <a:ext cx="9000000" cy="5139243"/>
          </a:xfrm>
          <a:prstGeom prst="rect">
            <a:avLst/>
          </a:prstGeom>
        </p:spPr>
      </p:pic>
      <p:sp>
        <p:nvSpPr>
          <p:cNvPr id="2" name="TextovéPole 1">
            <a:extLst>
              <a:ext uri="{FF2B5EF4-FFF2-40B4-BE49-F238E27FC236}">
                <a16:creationId xmlns:a16="http://schemas.microsoft.com/office/drawing/2014/main" id="{3C22E240-8709-B471-8466-4783A0450700}"/>
              </a:ext>
            </a:extLst>
          </p:cNvPr>
          <p:cNvSpPr txBox="1"/>
          <p:nvPr/>
        </p:nvSpPr>
        <p:spPr>
          <a:xfrm>
            <a:off x="376238" y="5684363"/>
            <a:ext cx="7749667" cy="461665"/>
          </a:xfrm>
          <a:prstGeom prst="rect">
            <a:avLst/>
          </a:prstGeom>
          <a:noFill/>
        </p:spPr>
        <p:txBody>
          <a:bodyPr wrap="square" rtlCol="0">
            <a:spAutoFit/>
          </a:bodyPr>
          <a:lstStyle/>
          <a:p>
            <a:r>
              <a:rPr lang="cs-CZ" b="1" dirty="0">
                <a:effectLst/>
                <a:latin typeface="Inter"/>
              </a:rPr>
              <a:t>Trolejbusová linka v Českých Budějovicích v říjnu 1909.</a:t>
            </a:r>
            <a:endParaRPr lang="cs-CZ" b="1" dirty="0"/>
          </a:p>
        </p:txBody>
      </p:sp>
    </p:spTree>
    <p:extLst>
      <p:ext uri="{BB962C8B-B14F-4D97-AF65-F5344CB8AC3E}">
        <p14:creationId xmlns:p14="http://schemas.microsoft.com/office/powerpoint/2010/main" val="287031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E8DAEA06-10BE-388F-6454-F52FE8E1C9F7}"/>
              </a:ext>
            </a:extLst>
          </p:cNvPr>
          <p:cNvSpPr txBox="1"/>
          <p:nvPr/>
        </p:nvSpPr>
        <p:spPr>
          <a:xfrm>
            <a:off x="376238" y="676275"/>
            <a:ext cx="8391525" cy="2554545"/>
          </a:xfrm>
          <a:prstGeom prst="rect">
            <a:avLst/>
          </a:prstGeom>
          <a:noFill/>
        </p:spPr>
        <p:txBody>
          <a:bodyPr wrap="square" rtlCol="0">
            <a:spAutoFit/>
          </a:bodyPr>
          <a:lstStyle/>
          <a:p>
            <a:pPr algn="just"/>
            <a:r>
              <a:rPr lang="cs-CZ" sz="2000" b="0" i="0" dirty="0">
                <a:effectLst/>
                <a:latin typeface="+mn-lt"/>
              </a:rPr>
              <a:t>Od 20. let minulého století začínají vznikat bezprašné vozovky a zároveň i vozidla s pneumatikami. Pro trolejbusy to znamená znatelný posun v modernizaci i rozvoji. Trolejbusy se začínají objevovat po celém světě. Od roku 1936 začaly jezdit první trolejbusy v Praze a později během druhé světové války byl provoz zahájen i v Plzni 1941 a Zlíně 1944.</a:t>
            </a:r>
          </a:p>
          <a:p>
            <a:pPr algn="just"/>
            <a:r>
              <a:rPr lang="cs-CZ" sz="2000" b="1" dirty="0">
                <a:solidFill>
                  <a:srgbClr val="0070C0"/>
                </a:solidFill>
                <a:effectLst/>
                <a:latin typeface="+mn-lt"/>
              </a:rPr>
              <a:t>Škoda 1Tr </a:t>
            </a:r>
            <a:r>
              <a:rPr lang="cs-CZ" sz="2000" dirty="0">
                <a:effectLst/>
                <a:latin typeface="+mn-lt"/>
              </a:rPr>
              <a:t>byl první trolejbus vyrobený ve Škodových závodech. Zároveň se také jednalo o jeden ze tří trolejbusů, které byly určeny pro zahájení trolejbusové dopravy v Praze. </a:t>
            </a:r>
            <a:endParaRPr lang="cs-CZ" sz="2000" dirty="0">
              <a:latin typeface="+mn-lt"/>
            </a:endParaRPr>
          </a:p>
        </p:txBody>
      </p:sp>
      <p:sp>
        <p:nvSpPr>
          <p:cNvPr id="3" name="AutoShape 2" descr="Škoda 1Tr">
            <a:extLst>
              <a:ext uri="{FF2B5EF4-FFF2-40B4-BE49-F238E27FC236}">
                <a16:creationId xmlns:a16="http://schemas.microsoft.com/office/drawing/2014/main" id="{4F19ABD2-4EA7-418E-A567-931F4F17F83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 name="Obrázek 4">
            <a:extLst>
              <a:ext uri="{FF2B5EF4-FFF2-40B4-BE49-F238E27FC236}">
                <a16:creationId xmlns:a16="http://schemas.microsoft.com/office/drawing/2014/main" id="{F18F0E2C-6C5C-1E72-97AA-606F52A97E74}"/>
              </a:ext>
            </a:extLst>
          </p:cNvPr>
          <p:cNvPicPr>
            <a:picLocks noChangeAspect="1"/>
          </p:cNvPicPr>
          <p:nvPr/>
        </p:nvPicPr>
        <p:blipFill>
          <a:blip r:embed="rId4"/>
          <a:stretch>
            <a:fillRect/>
          </a:stretch>
        </p:blipFill>
        <p:spPr>
          <a:xfrm>
            <a:off x="871538" y="3276600"/>
            <a:ext cx="6648450" cy="3448050"/>
          </a:xfrm>
          <a:prstGeom prst="rect">
            <a:avLst/>
          </a:prstGeom>
        </p:spPr>
      </p:pic>
    </p:spTree>
    <p:extLst>
      <p:ext uri="{BB962C8B-B14F-4D97-AF65-F5344CB8AC3E}">
        <p14:creationId xmlns:p14="http://schemas.microsoft.com/office/powerpoint/2010/main" val="336863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r>
              <a:rPr lang="cs-CZ" b="1" dirty="0"/>
              <a:t>60. léta 20. století: </a:t>
            </a:r>
            <a:r>
              <a:rPr lang="cs-CZ" dirty="0"/>
              <a:t>Toto desetiletí přineslo pomalé ukončení provozu trolejbusů v hlavním městě (1972).</a:t>
            </a:r>
          </a:p>
          <a:p>
            <a:endParaRPr lang="cs-CZ" dirty="0"/>
          </a:p>
          <a:p>
            <a:r>
              <a:rPr lang="cs-CZ" dirty="0"/>
              <a:t>Tatra T 400 před strahovským stadionem. </a:t>
            </a:r>
            <a:endParaRPr lang="cs-CZ" sz="2000" dirty="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 name="Obrázek 2">
            <a:extLst>
              <a:ext uri="{FF2B5EF4-FFF2-40B4-BE49-F238E27FC236}">
                <a16:creationId xmlns:a16="http://schemas.microsoft.com/office/drawing/2014/main" id="{FF11F009-1A16-E8E1-0771-E5FCBA010C89}"/>
              </a:ext>
            </a:extLst>
          </p:cNvPr>
          <p:cNvPicPr>
            <a:picLocks noChangeAspect="1"/>
          </p:cNvPicPr>
          <p:nvPr/>
        </p:nvPicPr>
        <p:blipFill>
          <a:blip r:embed="rId4"/>
          <a:stretch>
            <a:fillRect/>
          </a:stretch>
        </p:blipFill>
        <p:spPr>
          <a:xfrm>
            <a:off x="376238" y="2309500"/>
            <a:ext cx="8057719" cy="4104000"/>
          </a:xfrm>
          <a:prstGeom prst="rect">
            <a:avLst/>
          </a:prstGeom>
        </p:spPr>
      </p:pic>
    </p:spTree>
    <p:extLst>
      <p:ext uri="{BB962C8B-B14F-4D97-AF65-F5344CB8AC3E}">
        <p14:creationId xmlns:p14="http://schemas.microsoft.com/office/powerpoint/2010/main" val="379233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1683"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1684"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23556"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1686"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3558" name="Text Box 7"/>
          <p:cNvSpPr txBox="1">
            <a:spLocks noChangeArrowheads="1"/>
          </p:cNvSpPr>
          <p:nvPr/>
        </p:nvSpPr>
        <p:spPr bwMode="auto">
          <a:xfrm>
            <a:off x="166688" y="539750"/>
            <a:ext cx="8769350" cy="976313"/>
          </a:xfrm>
          <a:prstGeom prst="rect">
            <a:avLst/>
          </a:prstGeom>
          <a:noFill/>
          <a:ln w="9525">
            <a:noFill/>
            <a:miter lim="800000"/>
            <a:headEnd/>
            <a:tailEnd/>
          </a:ln>
        </p:spPr>
        <p:txBody>
          <a:bodyPr>
            <a:spAutoFit/>
          </a:bodyPr>
          <a:lstStyle/>
          <a:p>
            <a:pPr>
              <a:spcBef>
                <a:spcPct val="50000"/>
              </a:spcBef>
            </a:pPr>
            <a:r>
              <a:rPr lang="cs-CZ" sz="1800"/>
              <a:t>. </a:t>
            </a:r>
            <a:br>
              <a:rPr lang="cs-CZ" sz="1800"/>
            </a:br>
            <a:r>
              <a:rPr lang="cs-CZ" sz="2000"/>
              <a:t> </a:t>
            </a:r>
            <a:br>
              <a:rPr lang="cs-CZ" sz="2000"/>
            </a:br>
            <a:endParaRPr lang="cs-CZ" sz="2000"/>
          </a:p>
        </p:txBody>
      </p:sp>
      <p:pic>
        <p:nvPicPr>
          <p:cNvPr id="8" name="Obrázek 7" descr="http://www.skoda.cz/cs/produkty/trolejbusy/trolejbus-28-tr-solaris/Contents.2/0/A1252B1B193F0ED8FF8C89E6C5B9BFEE/origina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2216" y="360363"/>
            <a:ext cx="7570029" cy="5040000"/>
          </a:xfrm>
          <a:prstGeom prst="rect">
            <a:avLst/>
          </a:prstGeom>
          <a:noFill/>
          <a:ln>
            <a:noFill/>
          </a:ln>
        </p:spPr>
      </p:pic>
      <p:sp>
        <p:nvSpPr>
          <p:cNvPr id="2" name="TextovéPole 1"/>
          <p:cNvSpPr txBox="1"/>
          <p:nvPr/>
        </p:nvSpPr>
        <p:spPr>
          <a:xfrm>
            <a:off x="1032216" y="5492750"/>
            <a:ext cx="6555546" cy="707886"/>
          </a:xfrm>
          <a:prstGeom prst="rect">
            <a:avLst/>
          </a:prstGeom>
          <a:noFill/>
        </p:spPr>
        <p:txBody>
          <a:bodyPr wrap="square" rtlCol="0">
            <a:spAutoFit/>
          </a:bodyPr>
          <a:lstStyle/>
          <a:p>
            <a:r>
              <a:rPr lang="cs-CZ" sz="2000" dirty="0"/>
              <a:t>Jeden z dalších trolejbusů, vyráběných v ČR: Trolejbus ŠKODA 28 Tr Solaris .</a:t>
            </a:r>
            <a:endParaRPr lang="cs-CZ" dirty="0"/>
          </a:p>
        </p:txBody>
      </p:sp>
    </p:spTree>
    <p:extLst>
      <p:ext uri="{BB962C8B-B14F-4D97-AF65-F5344CB8AC3E}">
        <p14:creationId xmlns:p14="http://schemas.microsoft.com/office/powerpoint/2010/main" val="53244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1683"/>
                                        </p:tgtEl>
                                        <p:attrNameLst>
                                          <p:attrName>style.visibility</p:attrName>
                                        </p:attrNameLst>
                                      </p:cBhvr>
                                      <p:to>
                                        <p:strVal val="visible"/>
                                      </p:to>
                                    </p:set>
                                    <p:animEffect transition="in" filter="dissolve">
                                      <p:cBhvr>
                                        <p:cTn id="7" dur="500"/>
                                        <p:tgtEl>
                                          <p:spTgt spid="71683"/>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1684"/>
                                        </p:tgtEl>
                                        <p:attrNameLst>
                                          <p:attrName>style.visibility</p:attrName>
                                        </p:attrNameLst>
                                      </p:cBhvr>
                                      <p:to>
                                        <p:strVal val="visible"/>
                                      </p:to>
                                    </p:set>
                                    <p:animEffect transition="in" filter="dissolve">
                                      <p:cBhvr>
                                        <p:cTn id="11" dur="500"/>
                                        <p:tgtEl>
                                          <p:spTgt spid="71684"/>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1686"/>
                                        </p:tgtEl>
                                        <p:attrNameLst>
                                          <p:attrName>style.visibility</p:attrName>
                                        </p:attrNameLst>
                                      </p:cBhvr>
                                      <p:to>
                                        <p:strVal val="visible"/>
                                      </p:to>
                                    </p:set>
                                    <p:animEffect transition="in" filter="dissolve">
                                      <p:cBhvr>
                                        <p:cTn id="15" dur="500"/>
                                        <p:tgtEl>
                                          <p:spTgt spid="71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P spid="71684" grpId="0" autoUpdateAnimBg="0"/>
      <p:bldP spid="7168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2050" name="Picture 2" descr="Nové trolejbusy od Škoda Group">
            <a:extLst>
              <a:ext uri="{FF2B5EF4-FFF2-40B4-BE49-F238E27FC236}">
                <a16:creationId xmlns:a16="http://schemas.microsoft.com/office/drawing/2014/main" id="{DA00BD27-5374-BAC9-2F6A-982C6340E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2275184"/>
            <a:ext cx="9144000" cy="4505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2BE26D9B-FF3C-81B8-1264-11EF15F9754A}"/>
              </a:ext>
            </a:extLst>
          </p:cNvPr>
          <p:cNvSpPr txBox="1"/>
          <p:nvPr/>
        </p:nvSpPr>
        <p:spPr>
          <a:xfrm>
            <a:off x="374649" y="578048"/>
            <a:ext cx="8391525" cy="1631216"/>
          </a:xfrm>
          <a:prstGeom prst="rect">
            <a:avLst/>
          </a:prstGeom>
          <a:noFill/>
        </p:spPr>
        <p:txBody>
          <a:bodyPr wrap="square" rtlCol="0">
            <a:spAutoFit/>
          </a:bodyPr>
          <a:lstStyle/>
          <a:p>
            <a:pPr algn="just"/>
            <a:r>
              <a:rPr lang="cs-CZ" sz="2000" b="1" i="0" dirty="0">
                <a:solidFill>
                  <a:srgbClr val="2C2F34"/>
                </a:solidFill>
                <a:effectLst/>
                <a:latin typeface="+mn-lt"/>
              </a:rPr>
              <a:t>Nové trolejbusy od Škoda Group. </a:t>
            </a:r>
            <a:r>
              <a:rPr lang="cs-CZ" sz="2000" b="0" i="0" dirty="0">
                <a:solidFill>
                  <a:srgbClr val="2C2F34"/>
                </a:solidFill>
                <a:effectLst/>
                <a:latin typeface="+mn-lt"/>
              </a:rPr>
              <a:t>Model Škoda 32 Tr je postaven na 12metrové karoserii SOR. Trolejbus je vybaven nejnovějšími technologiemi, včetně trakční baterie s dojezdem na vzdálenost minimálně 12 km, která obstará plynulý provoz v oblastech bez trakčního vedení. Jak je typické pro trolejbusy s bateriovým pohonem, i tento je opatřen polo-automatickými sběrači.  </a:t>
            </a:r>
            <a:endParaRPr lang="cs-CZ" sz="2000" dirty="0">
              <a:latin typeface="+mn-lt"/>
            </a:endParaRPr>
          </a:p>
        </p:txBody>
      </p:sp>
    </p:spTree>
    <p:extLst>
      <p:ext uri="{BB962C8B-B14F-4D97-AF65-F5344CB8AC3E}">
        <p14:creationId xmlns:p14="http://schemas.microsoft.com/office/powerpoint/2010/main" val="349045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074" name="Picture 2" descr="Dodávka 15 nových kloubových trolejbusů SOR TNS 18 pro Prahu se zpozdí">
            <a:extLst>
              <a:ext uri="{FF2B5EF4-FFF2-40B4-BE49-F238E27FC236}">
                <a16:creationId xmlns:a16="http://schemas.microsoft.com/office/drawing/2014/main" id="{0D6AD13E-4A66-8FDF-8A1B-124A58610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25" y="1291432"/>
            <a:ext cx="7467600"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645D7805-DEBD-FE7F-3B37-C29A6F0B9311}"/>
              </a:ext>
            </a:extLst>
          </p:cNvPr>
          <p:cNvSpPr txBox="1"/>
          <p:nvPr/>
        </p:nvSpPr>
        <p:spPr>
          <a:xfrm>
            <a:off x="822325" y="379046"/>
            <a:ext cx="7467600" cy="830997"/>
          </a:xfrm>
          <a:prstGeom prst="rect">
            <a:avLst/>
          </a:prstGeom>
          <a:noFill/>
        </p:spPr>
        <p:txBody>
          <a:bodyPr wrap="square" rtlCol="0">
            <a:spAutoFit/>
          </a:bodyPr>
          <a:lstStyle/>
          <a:p>
            <a:pPr algn="just"/>
            <a:r>
              <a:rPr lang="cs-CZ" b="0" i="0" dirty="0">
                <a:solidFill>
                  <a:srgbClr val="000000"/>
                </a:solidFill>
                <a:effectLst/>
                <a:latin typeface="+mn-lt"/>
              </a:rPr>
              <a:t>Kloubový bateriový trolejbus SOR TNS 18 s elektro výzbrojí od firmy Cegelec.</a:t>
            </a:r>
            <a:endParaRPr lang="cs-CZ" dirty="0">
              <a:latin typeface="+mn-lt"/>
            </a:endParaRPr>
          </a:p>
        </p:txBody>
      </p:sp>
    </p:spTree>
    <p:extLst>
      <p:ext uri="{BB962C8B-B14F-4D97-AF65-F5344CB8AC3E}">
        <p14:creationId xmlns:p14="http://schemas.microsoft.com/office/powerpoint/2010/main" val="310469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2050" name="Picture 2" descr="Dvě vzpomínky na britské trolejbusy od Jana Spousty">
            <a:extLst>
              <a:ext uri="{FF2B5EF4-FFF2-40B4-BE49-F238E27FC236}">
                <a16:creationId xmlns:a16="http://schemas.microsoft.com/office/drawing/2014/main" id="{750134A4-6C70-FB32-2899-2738CDE823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441" y="1403300"/>
            <a:ext cx="5956371" cy="468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7CCDF41-581D-F797-9F17-CCBF82071B4A}"/>
              </a:ext>
            </a:extLst>
          </p:cNvPr>
          <p:cNvSpPr txBox="1"/>
          <p:nvPr/>
        </p:nvSpPr>
        <p:spPr>
          <a:xfrm>
            <a:off x="914400" y="360363"/>
            <a:ext cx="7211505" cy="1015663"/>
          </a:xfrm>
          <a:prstGeom prst="rect">
            <a:avLst/>
          </a:prstGeom>
          <a:noFill/>
        </p:spPr>
        <p:txBody>
          <a:bodyPr wrap="square" rtlCol="0">
            <a:spAutoFit/>
          </a:bodyPr>
          <a:lstStyle/>
          <a:p>
            <a:pPr algn="ctr"/>
            <a:r>
              <a:rPr lang="cs-CZ" sz="2000" b="1" i="0" dirty="0">
                <a:solidFill>
                  <a:srgbClr val="000000"/>
                </a:solidFill>
                <a:effectLst/>
                <a:latin typeface="+mj-lt"/>
              </a:rPr>
              <a:t>V Británii se uvažuje o znovuzavedení trolejbusové dopravy. Trolejbusový projekt by mohl oživnout podle dostupných informací v Leedsu.</a:t>
            </a:r>
            <a:endParaRPr lang="cs-CZ" sz="2000" b="1" dirty="0">
              <a:latin typeface="+mj-lt"/>
            </a:endParaRPr>
          </a:p>
        </p:txBody>
      </p:sp>
      <p:sp>
        <p:nvSpPr>
          <p:cNvPr id="3" name="TextovéPole 2">
            <a:extLst>
              <a:ext uri="{FF2B5EF4-FFF2-40B4-BE49-F238E27FC236}">
                <a16:creationId xmlns:a16="http://schemas.microsoft.com/office/drawing/2014/main" id="{6224946C-1A11-45B4-2067-8956C58BC1E9}"/>
              </a:ext>
            </a:extLst>
          </p:cNvPr>
          <p:cNvSpPr txBox="1"/>
          <p:nvPr/>
        </p:nvSpPr>
        <p:spPr>
          <a:xfrm>
            <a:off x="131975" y="6119863"/>
            <a:ext cx="8729450" cy="400110"/>
          </a:xfrm>
          <a:prstGeom prst="rect">
            <a:avLst/>
          </a:prstGeom>
          <a:noFill/>
        </p:spPr>
        <p:txBody>
          <a:bodyPr wrap="square" rtlCol="0">
            <a:spAutoFit/>
          </a:bodyPr>
          <a:lstStyle/>
          <a:p>
            <a:r>
              <a:rPr lang="cs-CZ" sz="2000" b="0" i="1" dirty="0">
                <a:solidFill>
                  <a:srgbClr val="000000"/>
                </a:solidFill>
                <a:effectLst/>
                <a:latin typeface="+mn-lt"/>
              </a:rPr>
              <a:t>Bradford a Leeds byla od roku 1911 první britská města s trolejbusovou dopravou</a:t>
            </a:r>
            <a:endParaRPr lang="cs-CZ" sz="2000" dirty="0">
              <a:latin typeface="+mn-lt"/>
            </a:endParaRPr>
          </a:p>
        </p:txBody>
      </p:sp>
    </p:spTree>
    <p:extLst>
      <p:ext uri="{BB962C8B-B14F-4D97-AF65-F5344CB8AC3E}">
        <p14:creationId xmlns:p14="http://schemas.microsoft.com/office/powerpoint/2010/main" val="9486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074" name="Picture 2" descr="Dvě vzpomínky na britské trolejbusy od Jana Spousty">
            <a:extLst>
              <a:ext uri="{FF2B5EF4-FFF2-40B4-BE49-F238E27FC236}">
                <a16:creationId xmlns:a16="http://schemas.microsoft.com/office/drawing/2014/main" id="{4D5B99A0-E989-F511-654F-A7CBED7BB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25" y="676275"/>
            <a:ext cx="6552000" cy="468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F60C70E4-6A3A-B772-2F74-61DC46773B82}"/>
              </a:ext>
            </a:extLst>
          </p:cNvPr>
          <p:cNvSpPr txBox="1"/>
          <p:nvPr/>
        </p:nvSpPr>
        <p:spPr>
          <a:xfrm>
            <a:off x="1280125" y="5561814"/>
            <a:ext cx="6552000" cy="830997"/>
          </a:xfrm>
          <a:prstGeom prst="rect">
            <a:avLst/>
          </a:prstGeom>
          <a:noFill/>
        </p:spPr>
        <p:txBody>
          <a:bodyPr wrap="square" rtlCol="0">
            <a:spAutoFit/>
          </a:bodyPr>
          <a:lstStyle/>
          <a:p>
            <a:r>
              <a:rPr lang="cs-CZ" b="0" i="1" dirty="0">
                <a:solidFill>
                  <a:srgbClr val="000000"/>
                </a:solidFill>
                <a:effectLst/>
                <a:latin typeface="+mn-lt"/>
              </a:rPr>
              <a:t>Bradford a Leeds byla od roku 1911 první britská města s trolejbusovou dopravou.</a:t>
            </a:r>
            <a:endParaRPr lang="cs-CZ" dirty="0">
              <a:latin typeface="+mn-lt"/>
            </a:endParaRPr>
          </a:p>
        </p:txBody>
      </p:sp>
    </p:spTree>
    <p:extLst>
      <p:ext uri="{BB962C8B-B14F-4D97-AF65-F5344CB8AC3E}">
        <p14:creationId xmlns:p14="http://schemas.microsoft.com/office/powerpoint/2010/main" val="60147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4098" name="Picture 2" descr="Dvě vzpomínky na britské trolejbusy od Jana Spousty">
            <a:extLst>
              <a:ext uri="{FF2B5EF4-FFF2-40B4-BE49-F238E27FC236}">
                <a16:creationId xmlns:a16="http://schemas.microsoft.com/office/drawing/2014/main" id="{F99B4060-EB03-FCFB-495B-2F8E14010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9261" y="634640"/>
            <a:ext cx="6193727" cy="48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224F11D8-57C1-453F-DA7E-0D5B9B19B164}"/>
              </a:ext>
            </a:extLst>
          </p:cNvPr>
          <p:cNvSpPr txBox="1"/>
          <p:nvPr/>
        </p:nvSpPr>
        <p:spPr>
          <a:xfrm>
            <a:off x="1459261" y="5609852"/>
            <a:ext cx="6202837" cy="830997"/>
          </a:xfrm>
          <a:prstGeom prst="rect">
            <a:avLst/>
          </a:prstGeom>
          <a:noFill/>
        </p:spPr>
        <p:txBody>
          <a:bodyPr wrap="square" rtlCol="0">
            <a:spAutoFit/>
          </a:bodyPr>
          <a:lstStyle/>
          <a:p>
            <a:pPr algn="ctr"/>
            <a:r>
              <a:rPr lang="cs-CZ" b="0" i="1" dirty="0">
                <a:solidFill>
                  <a:srgbClr val="000000"/>
                </a:solidFill>
                <a:effectLst/>
                <a:latin typeface="+mn-lt"/>
              </a:rPr>
              <a:t>Bradford ve dvacátých letech svůj vozový park rozšířil o typické patrové trolejbusy</a:t>
            </a:r>
            <a:endParaRPr lang="cs-CZ" dirty="0"/>
          </a:p>
        </p:txBody>
      </p:sp>
    </p:spTree>
    <p:extLst>
      <p:ext uri="{BB962C8B-B14F-4D97-AF65-F5344CB8AC3E}">
        <p14:creationId xmlns:p14="http://schemas.microsoft.com/office/powerpoint/2010/main" val="28891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14288" y="5419725"/>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3" name="TextovéPole 2">
            <a:extLst>
              <a:ext uri="{FF2B5EF4-FFF2-40B4-BE49-F238E27FC236}">
                <a16:creationId xmlns:a16="http://schemas.microsoft.com/office/drawing/2014/main" id="{C98A20E8-CFAB-530E-6236-411D6D12BFC9}"/>
              </a:ext>
            </a:extLst>
          </p:cNvPr>
          <p:cNvSpPr txBox="1"/>
          <p:nvPr/>
        </p:nvSpPr>
        <p:spPr>
          <a:xfrm>
            <a:off x="376238" y="618123"/>
            <a:ext cx="8391525" cy="5262979"/>
          </a:xfrm>
          <a:prstGeom prst="rect">
            <a:avLst/>
          </a:prstGeom>
          <a:noFill/>
        </p:spPr>
        <p:txBody>
          <a:bodyPr wrap="square" rtlCol="0">
            <a:spAutoFit/>
          </a:bodyPr>
          <a:lstStyle/>
          <a:p>
            <a:pPr algn="ctr"/>
            <a:r>
              <a:rPr lang="cs-CZ" b="1" dirty="0"/>
              <a:t>Co bylo před autobusy?</a:t>
            </a:r>
          </a:p>
          <a:p>
            <a:pPr algn="just"/>
            <a:r>
              <a:rPr lang="cs-CZ" b="1" i="0" dirty="0">
                <a:solidFill>
                  <a:srgbClr val="FF0000"/>
                </a:solidFill>
                <a:effectLst/>
                <a:latin typeface="+mn-lt"/>
              </a:rPr>
              <a:t>Omnibus</a:t>
            </a:r>
            <a:r>
              <a:rPr lang="cs-CZ" i="0" dirty="0">
                <a:solidFill>
                  <a:srgbClr val="202122"/>
                </a:solidFill>
                <a:effectLst/>
                <a:latin typeface="+mn-lt"/>
              </a:rPr>
              <a:t> je v češtině označení pro nekolejové </a:t>
            </a:r>
            <a:r>
              <a:rPr lang="cs-CZ" b="1" i="0" u="none" strike="noStrike" dirty="0">
                <a:solidFill>
                  <a:srgbClr val="D73333"/>
                </a:solidFill>
                <a:effectLst/>
                <a:latin typeface="+mn-lt"/>
              </a:rPr>
              <a:t>potahové vozidlo</a:t>
            </a:r>
            <a:r>
              <a:rPr lang="cs-CZ" i="0" dirty="0">
                <a:solidFill>
                  <a:srgbClr val="202122"/>
                </a:solidFill>
                <a:effectLst/>
                <a:latin typeface="+mn-lt"/>
              </a:rPr>
              <a:t> tažené </a:t>
            </a:r>
            <a:r>
              <a:rPr lang="cs-CZ" i="0" u="none" strike="noStrike" dirty="0">
                <a:solidFill>
                  <a:srgbClr val="3366CC"/>
                </a:solidFill>
                <a:effectLst/>
                <a:latin typeface="+mn-lt"/>
              </a:rPr>
              <a:t>koňmi</a:t>
            </a:r>
            <a:r>
              <a:rPr lang="cs-CZ" i="0" dirty="0">
                <a:solidFill>
                  <a:srgbClr val="202122"/>
                </a:solidFill>
                <a:effectLst/>
                <a:latin typeface="+mn-lt"/>
              </a:rPr>
              <a:t> a určené pro veřejnou hromadnou dopravu po stanovené trase podle </a:t>
            </a:r>
            <a:r>
              <a:rPr lang="cs-CZ" i="0" u="none" strike="noStrike" dirty="0">
                <a:solidFill>
                  <a:srgbClr val="3366CC"/>
                </a:solidFill>
                <a:effectLst/>
                <a:latin typeface="+mn-lt"/>
              </a:rPr>
              <a:t>jízdního řádu</a:t>
            </a:r>
            <a:r>
              <a:rPr lang="cs-CZ" i="0" dirty="0">
                <a:solidFill>
                  <a:srgbClr val="202122"/>
                </a:solidFill>
                <a:effectLst/>
                <a:latin typeface="+mn-lt"/>
              </a:rPr>
              <a:t>, předchůdce linkového </a:t>
            </a:r>
            <a:r>
              <a:rPr lang="cs-CZ" i="0" u="none" strike="noStrike" dirty="0">
                <a:solidFill>
                  <a:srgbClr val="3366CC"/>
                </a:solidFill>
                <a:effectLst/>
                <a:latin typeface="+mn-lt"/>
              </a:rPr>
              <a:t>autobusu</a:t>
            </a:r>
            <a:r>
              <a:rPr lang="cs-CZ" i="0" dirty="0">
                <a:solidFill>
                  <a:srgbClr val="202122"/>
                </a:solidFill>
                <a:effectLst/>
                <a:latin typeface="+mn-lt"/>
              </a:rPr>
              <a:t>. V některých jiných jazycích a zpočátku nakrátko i v češtině se označení přeneslo i na parní a motorové autobusy.</a:t>
            </a:r>
          </a:p>
          <a:p>
            <a:pPr algn="just"/>
            <a:r>
              <a:rPr lang="cs-CZ" b="0" i="0" dirty="0">
                <a:solidFill>
                  <a:srgbClr val="202122"/>
                </a:solidFill>
                <a:effectLst/>
                <a:latin typeface="+mn-lt"/>
              </a:rPr>
              <a:t>Za první vozidlo typu omnibusu bývá označován koňmi tažený vůz pro 8 cestujících, který pod názvem „Carosse“ předvedl roku </a:t>
            </a:r>
            <a:r>
              <a:rPr lang="cs-CZ" b="0" i="0" u="none" strike="noStrike" dirty="0">
                <a:solidFill>
                  <a:srgbClr val="3366CC"/>
                </a:solidFill>
                <a:effectLst/>
                <a:latin typeface="+mn-lt"/>
              </a:rPr>
              <a:t>1662</a:t>
            </a:r>
            <a:r>
              <a:rPr lang="cs-CZ" b="0" i="0" dirty="0">
                <a:solidFill>
                  <a:srgbClr val="202122"/>
                </a:solidFill>
                <a:effectLst/>
                <a:latin typeface="+mn-lt"/>
              </a:rPr>
              <a:t> v </a:t>
            </a:r>
            <a:r>
              <a:rPr lang="cs-CZ" b="0" i="0" u="none" strike="noStrike" dirty="0">
                <a:solidFill>
                  <a:srgbClr val="3366CC"/>
                </a:solidFill>
                <a:effectLst/>
                <a:latin typeface="+mn-lt"/>
              </a:rPr>
              <a:t>Paříži</a:t>
            </a:r>
            <a:r>
              <a:rPr lang="cs-CZ" b="0" i="0" dirty="0">
                <a:solidFill>
                  <a:srgbClr val="202122"/>
                </a:solidFill>
                <a:effectLst/>
                <a:latin typeface="+mn-lt"/>
              </a:rPr>
              <a:t> Blaise Pascal. Veřejná doprava byla úspěšně zajišťována po dobu 15 let, avšak po zákazu přepravy nižších vrstev obyvatelstva byla pro nízký zájem ukončena.</a:t>
            </a:r>
          </a:p>
          <a:p>
            <a:pPr algn="just"/>
            <a:r>
              <a:rPr lang="cs-CZ" b="0" i="0" dirty="0">
                <a:solidFill>
                  <a:srgbClr val="202122"/>
                </a:solidFill>
                <a:effectLst/>
                <a:latin typeface="+mn-lt"/>
              </a:rPr>
              <a:t>Potom až v roce </a:t>
            </a:r>
            <a:r>
              <a:rPr lang="cs-CZ" b="0" i="0" u="none" strike="noStrike" dirty="0">
                <a:solidFill>
                  <a:srgbClr val="3366CC"/>
                </a:solidFill>
                <a:effectLst/>
                <a:latin typeface="+mn-lt"/>
              </a:rPr>
              <a:t>1823</a:t>
            </a:r>
            <a:r>
              <a:rPr lang="cs-CZ" b="0" i="0" dirty="0">
                <a:solidFill>
                  <a:srgbClr val="202122"/>
                </a:solidFill>
                <a:effectLst/>
                <a:latin typeface="+mn-lt"/>
              </a:rPr>
              <a:t> obchodník Stanislas Baudry začal provozovat tento druh dopravy ve městě </a:t>
            </a:r>
            <a:r>
              <a:rPr lang="cs-CZ" b="0" i="0" u="none" strike="noStrike" dirty="0">
                <a:solidFill>
                  <a:srgbClr val="3366CC"/>
                </a:solidFill>
                <a:effectLst/>
                <a:latin typeface="+mn-lt"/>
              </a:rPr>
              <a:t>Nantes.</a:t>
            </a:r>
            <a:r>
              <a:rPr lang="cs-CZ" b="0" i="0" dirty="0">
                <a:solidFill>
                  <a:srgbClr val="202122"/>
                </a:solidFill>
                <a:effectLst/>
                <a:latin typeface="+mn-lt"/>
              </a:rPr>
              <a:t> </a:t>
            </a:r>
            <a:endParaRPr lang="cs-CZ"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147035"/>
            <a:ext cx="9140825" cy="1710965"/>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5122" name="Picture 2" descr="Dvě vzpomínky na britské trolejbusy od Jana Spousty">
            <a:extLst>
              <a:ext uri="{FF2B5EF4-FFF2-40B4-BE49-F238E27FC236}">
                <a16:creationId xmlns:a16="http://schemas.microsoft.com/office/drawing/2014/main" id="{2CEB311D-5457-180F-99D8-B4EF657C2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593" y="376860"/>
            <a:ext cx="6335474" cy="428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0906154A-DDD8-D5B4-5CB1-250EB7FC8E9F}"/>
              </a:ext>
            </a:extLst>
          </p:cNvPr>
          <p:cNvSpPr txBox="1"/>
          <p:nvPr/>
        </p:nvSpPr>
        <p:spPr>
          <a:xfrm>
            <a:off x="641022" y="4726870"/>
            <a:ext cx="7126664" cy="2369880"/>
          </a:xfrm>
          <a:prstGeom prst="rect">
            <a:avLst/>
          </a:prstGeom>
          <a:noFill/>
        </p:spPr>
        <p:txBody>
          <a:bodyPr wrap="square" rtlCol="0">
            <a:spAutoFit/>
          </a:bodyPr>
          <a:lstStyle/>
          <a:p>
            <a:pPr algn="just"/>
            <a:r>
              <a:rPr lang="cs-CZ" sz="2000" b="0" i="1" dirty="0">
                <a:solidFill>
                  <a:srgbClr val="000000"/>
                </a:solidFill>
                <a:effectLst/>
                <a:latin typeface="+mn-lt"/>
              </a:rPr>
              <a:t>Glasgow byl jediným velkým britským městem, ve kterém jezdily také patrové trolejbusy. Byl také jediným, kde byla trolejbusová doprava zahájena až po II. světové válce (1949-1967). Fotografie byla pořízena ještě ve staré budově glasgowského dopravního muzea v Kelvin Hall.</a:t>
            </a:r>
          </a:p>
          <a:p>
            <a:br>
              <a:rPr lang="cs-CZ" dirty="0"/>
            </a:br>
            <a:endParaRPr lang="cs-CZ" dirty="0"/>
          </a:p>
        </p:txBody>
      </p:sp>
    </p:spTree>
    <p:extLst>
      <p:ext uri="{BB962C8B-B14F-4D97-AF65-F5344CB8AC3E}">
        <p14:creationId xmlns:p14="http://schemas.microsoft.com/office/powerpoint/2010/main" val="370129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6146" name="Picture 2" descr="Dvě vzpomínky na britské trolejbusy od Jana Spousty">
            <a:extLst>
              <a:ext uri="{FF2B5EF4-FFF2-40B4-BE49-F238E27FC236}">
                <a16:creationId xmlns:a16="http://schemas.microsoft.com/office/drawing/2014/main" id="{BADDFF59-4701-202C-5FD8-3B1B50673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070" y="676275"/>
            <a:ext cx="6240000" cy="468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1BC21801-9850-6D65-736E-215820A48BD3}"/>
              </a:ext>
            </a:extLst>
          </p:cNvPr>
          <p:cNvSpPr txBox="1"/>
          <p:nvPr/>
        </p:nvSpPr>
        <p:spPr>
          <a:xfrm>
            <a:off x="1621410" y="5674936"/>
            <a:ext cx="6287679" cy="463926"/>
          </a:xfrm>
          <a:prstGeom prst="rect">
            <a:avLst/>
          </a:prstGeom>
          <a:noFill/>
        </p:spPr>
        <p:txBody>
          <a:bodyPr wrap="square" rtlCol="0">
            <a:spAutoFit/>
          </a:bodyPr>
          <a:lstStyle/>
          <a:p>
            <a:pPr algn="ctr"/>
            <a:r>
              <a:rPr lang="cs-CZ" b="0" i="1" dirty="0">
                <a:solidFill>
                  <a:srgbClr val="000000"/>
                </a:solidFill>
                <a:effectLst/>
                <a:latin typeface="-apple-system"/>
              </a:rPr>
              <a:t>Z London Transport Musea</a:t>
            </a:r>
            <a:endParaRPr lang="cs-CZ" dirty="0"/>
          </a:p>
        </p:txBody>
      </p:sp>
    </p:spTree>
    <p:extLst>
      <p:ext uri="{BB962C8B-B14F-4D97-AF65-F5344CB8AC3E}">
        <p14:creationId xmlns:p14="http://schemas.microsoft.com/office/powerpoint/2010/main" val="1304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7170" name="Picture 2" descr="Dvě vzpomínky na britské trolejbusy od Jana Spousty">
            <a:extLst>
              <a:ext uri="{FF2B5EF4-FFF2-40B4-BE49-F238E27FC236}">
                <a16:creationId xmlns:a16="http://schemas.microsoft.com/office/drawing/2014/main" id="{07AEB767-2DF1-5516-4C4E-C1FB1334A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81" y="450915"/>
            <a:ext cx="7096038" cy="468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D41C3F77-4EDC-8788-26CF-E3BEB8AE44AF}"/>
              </a:ext>
            </a:extLst>
          </p:cNvPr>
          <p:cNvSpPr txBox="1"/>
          <p:nvPr/>
        </p:nvSpPr>
        <p:spPr>
          <a:xfrm>
            <a:off x="1006933" y="5221467"/>
            <a:ext cx="7098384" cy="1200329"/>
          </a:xfrm>
          <a:prstGeom prst="rect">
            <a:avLst/>
          </a:prstGeom>
          <a:noFill/>
        </p:spPr>
        <p:txBody>
          <a:bodyPr wrap="square" rtlCol="0">
            <a:spAutoFit/>
          </a:bodyPr>
          <a:lstStyle/>
          <a:p>
            <a:r>
              <a:rPr lang="cs-CZ" b="0" i="1" dirty="0">
                <a:solidFill>
                  <a:srgbClr val="000000"/>
                </a:solidFill>
                <a:effectLst/>
                <a:latin typeface="+mn-lt"/>
              </a:rPr>
              <a:t>Po ukončení provozu v roce 1972 se novým domovem pro modré bradfordské trolejbusy stalo Trolejbusové muzeum Sandtoft.</a:t>
            </a:r>
            <a:endParaRPr lang="cs-CZ" dirty="0">
              <a:latin typeface="+mn-lt"/>
            </a:endParaRPr>
          </a:p>
        </p:txBody>
      </p:sp>
    </p:spTree>
    <p:extLst>
      <p:ext uri="{BB962C8B-B14F-4D97-AF65-F5344CB8AC3E}">
        <p14:creationId xmlns:p14="http://schemas.microsoft.com/office/powerpoint/2010/main" val="114444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1683"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1684"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23556"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1686"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3558" name="Text Box 7"/>
          <p:cNvSpPr txBox="1">
            <a:spLocks noChangeArrowheads="1"/>
          </p:cNvSpPr>
          <p:nvPr/>
        </p:nvSpPr>
        <p:spPr bwMode="auto">
          <a:xfrm>
            <a:off x="166688" y="539750"/>
            <a:ext cx="8769350" cy="976313"/>
          </a:xfrm>
          <a:prstGeom prst="rect">
            <a:avLst/>
          </a:prstGeom>
          <a:noFill/>
          <a:ln w="9525">
            <a:noFill/>
            <a:miter lim="800000"/>
            <a:headEnd/>
            <a:tailEnd/>
          </a:ln>
        </p:spPr>
        <p:txBody>
          <a:bodyPr>
            <a:spAutoFit/>
          </a:bodyPr>
          <a:lstStyle/>
          <a:p>
            <a:pPr>
              <a:spcBef>
                <a:spcPct val="50000"/>
              </a:spcBef>
            </a:pPr>
            <a:r>
              <a:rPr lang="cs-CZ" sz="1800"/>
              <a:t>. </a:t>
            </a:r>
            <a:br>
              <a:rPr lang="cs-CZ" sz="1800"/>
            </a:br>
            <a:r>
              <a:rPr lang="cs-CZ" sz="2000"/>
              <a:t> </a:t>
            </a:r>
            <a:br>
              <a:rPr lang="cs-CZ" sz="2000"/>
            </a:br>
            <a:endParaRPr lang="cs-CZ" sz="2000"/>
          </a:p>
        </p:txBody>
      </p:sp>
      <p:pic>
        <p:nvPicPr>
          <p:cNvPr id="8" name="Obrázek 7" descr="Trolejbus Neoplan Kazakhstan z poslední dvacetikusové dodávky do Almaty"/>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562" y="539750"/>
            <a:ext cx="6588000" cy="4785450"/>
          </a:xfrm>
          <a:prstGeom prst="rect">
            <a:avLst/>
          </a:prstGeom>
          <a:noFill/>
          <a:ln>
            <a:noFill/>
          </a:ln>
        </p:spPr>
      </p:pic>
      <p:sp>
        <p:nvSpPr>
          <p:cNvPr id="2" name="TextovéPole 1"/>
          <p:cNvSpPr txBox="1"/>
          <p:nvPr/>
        </p:nvSpPr>
        <p:spPr>
          <a:xfrm>
            <a:off x="1415562" y="5492750"/>
            <a:ext cx="6588000" cy="646331"/>
          </a:xfrm>
          <a:prstGeom prst="rect">
            <a:avLst/>
          </a:prstGeom>
          <a:noFill/>
        </p:spPr>
        <p:txBody>
          <a:bodyPr wrap="square" rtlCol="0">
            <a:spAutoFit/>
          </a:bodyPr>
          <a:lstStyle/>
          <a:p>
            <a:r>
              <a:rPr lang="cs-CZ" sz="1800" dirty="0"/>
              <a:t>Na závěr jedna zajímavost: Trolejbus </a:t>
            </a:r>
            <a:r>
              <a:rPr lang="cs-CZ" sz="1800" b="1" dirty="0">
                <a:solidFill>
                  <a:srgbClr val="0070C0"/>
                </a:solidFill>
              </a:rPr>
              <a:t>Neoplan Kazakhstan </a:t>
            </a:r>
            <a:r>
              <a:rPr lang="cs-CZ" sz="1800" dirty="0"/>
              <a:t>vyrobený v Mongolsku a trolejbusy se dodávaly do Kazachstánu.</a:t>
            </a:r>
            <a:endParaRPr lang="cs-CZ" dirty="0"/>
          </a:p>
        </p:txBody>
      </p:sp>
    </p:spTree>
    <p:extLst>
      <p:ext uri="{BB962C8B-B14F-4D97-AF65-F5344CB8AC3E}">
        <p14:creationId xmlns:p14="http://schemas.microsoft.com/office/powerpoint/2010/main" val="251445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1683"/>
                                        </p:tgtEl>
                                        <p:attrNameLst>
                                          <p:attrName>style.visibility</p:attrName>
                                        </p:attrNameLst>
                                      </p:cBhvr>
                                      <p:to>
                                        <p:strVal val="visible"/>
                                      </p:to>
                                    </p:set>
                                    <p:animEffect transition="in" filter="dissolve">
                                      <p:cBhvr>
                                        <p:cTn id="7" dur="500"/>
                                        <p:tgtEl>
                                          <p:spTgt spid="71683"/>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1684"/>
                                        </p:tgtEl>
                                        <p:attrNameLst>
                                          <p:attrName>style.visibility</p:attrName>
                                        </p:attrNameLst>
                                      </p:cBhvr>
                                      <p:to>
                                        <p:strVal val="visible"/>
                                      </p:to>
                                    </p:set>
                                    <p:animEffect transition="in" filter="dissolve">
                                      <p:cBhvr>
                                        <p:cTn id="11" dur="500"/>
                                        <p:tgtEl>
                                          <p:spTgt spid="71684"/>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1686"/>
                                        </p:tgtEl>
                                        <p:attrNameLst>
                                          <p:attrName>style.visibility</p:attrName>
                                        </p:attrNameLst>
                                      </p:cBhvr>
                                      <p:to>
                                        <p:strVal val="visible"/>
                                      </p:to>
                                    </p:set>
                                    <p:animEffect transition="in" filter="dissolve">
                                      <p:cBhvr>
                                        <p:cTn id="15" dur="500"/>
                                        <p:tgtEl>
                                          <p:spTgt spid="71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P spid="71684" grpId="0" autoUpdateAnimBg="0"/>
      <p:bldP spid="71686"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14288" y="5419725"/>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64715404-CD42-A06B-E493-642AAC84A4ED}"/>
              </a:ext>
            </a:extLst>
          </p:cNvPr>
          <p:cNvSpPr txBox="1"/>
          <p:nvPr/>
        </p:nvSpPr>
        <p:spPr>
          <a:xfrm>
            <a:off x="376238" y="484882"/>
            <a:ext cx="8391525" cy="6001643"/>
          </a:xfrm>
          <a:prstGeom prst="rect">
            <a:avLst/>
          </a:prstGeom>
          <a:noFill/>
        </p:spPr>
        <p:txBody>
          <a:bodyPr wrap="square" rtlCol="0">
            <a:spAutoFit/>
          </a:bodyPr>
          <a:lstStyle/>
          <a:p>
            <a:pPr algn="ctr"/>
            <a:r>
              <a:rPr lang="cs-CZ" b="1" i="0" dirty="0">
                <a:solidFill>
                  <a:srgbClr val="FF0000"/>
                </a:solidFill>
                <a:effectLst/>
                <a:latin typeface="+mn-lt"/>
              </a:rPr>
              <a:t>Historie tramvají</a:t>
            </a:r>
          </a:p>
          <a:p>
            <a:pPr algn="ctr"/>
            <a:endParaRPr lang="cs-CZ" b="1" i="0" dirty="0">
              <a:solidFill>
                <a:srgbClr val="FF0000"/>
              </a:solidFill>
              <a:effectLst/>
              <a:latin typeface="+mn-lt"/>
            </a:endParaRPr>
          </a:p>
          <a:p>
            <a:pPr algn="just"/>
            <a:r>
              <a:rPr lang="cs-CZ" b="1" i="0" dirty="0">
                <a:solidFill>
                  <a:srgbClr val="000000"/>
                </a:solidFill>
                <a:effectLst/>
                <a:latin typeface="+mn-lt"/>
              </a:rPr>
              <a:t>První tramvaj vyjela v roce 1832, táhli ji koně</a:t>
            </a:r>
          </a:p>
          <a:p>
            <a:pPr algn="just"/>
            <a:r>
              <a:rPr lang="cs-CZ" b="0" i="0" dirty="0">
                <a:solidFill>
                  <a:srgbClr val="000000"/>
                </a:solidFill>
                <a:effectLst/>
                <a:latin typeface="+mn-lt"/>
              </a:rPr>
              <a:t>Jako první prostředek MHD v Americe - omnibus tažený koňmi - začal jezdit na newyorské Broadwayi v roce 1827. </a:t>
            </a:r>
          </a:p>
          <a:p>
            <a:pPr algn="just"/>
            <a:r>
              <a:rPr lang="cs-CZ" b="0" i="0" dirty="0">
                <a:solidFill>
                  <a:srgbClr val="000000"/>
                </a:solidFill>
                <a:effectLst/>
                <a:latin typeface="+mn-lt"/>
              </a:rPr>
              <a:t>Více pasažérů pojala tramvaj, kterou mohl táhnout jen jeden kůň a která na rozdíl od omnibusu jela po ocelových kolejích uprostřed ulice. </a:t>
            </a:r>
            <a:r>
              <a:rPr lang="cs-CZ" b="1" i="0" dirty="0">
                <a:solidFill>
                  <a:srgbClr val="0070C0"/>
                </a:solidFill>
                <a:effectLst/>
                <a:latin typeface="+mn-lt"/>
              </a:rPr>
              <a:t>První taková tramvaj vyjela 26. listopadu 1832 v New Yorku </a:t>
            </a:r>
            <a:r>
              <a:rPr lang="cs-CZ" b="0" i="0" dirty="0">
                <a:solidFill>
                  <a:srgbClr val="000000"/>
                </a:solidFill>
                <a:effectLst/>
                <a:latin typeface="+mn-lt"/>
              </a:rPr>
              <a:t>a jejím autorem byl irsko-americký podnikatel John Stephenson.</a:t>
            </a:r>
          </a:p>
          <a:p>
            <a:pPr algn="just"/>
            <a:r>
              <a:rPr lang="cs-CZ" b="0" i="0" dirty="0">
                <a:solidFill>
                  <a:srgbClr val="000000"/>
                </a:solidFill>
                <a:effectLst/>
                <a:latin typeface="+mn-lt"/>
              </a:rPr>
              <a:t>Druhým americkým městem, kde začala jezdit koňmi tažená tramvaj, se stal v roce 1835 New Orleans, který má tak nejstarší dosud fungující systém tramvají na světě. </a:t>
            </a:r>
          </a:p>
          <a:p>
            <a:pPr algn="just"/>
            <a:r>
              <a:rPr lang="cs-CZ" b="1" i="0" dirty="0">
                <a:solidFill>
                  <a:srgbClr val="0070C0"/>
                </a:solidFill>
                <a:effectLst/>
                <a:latin typeface="+mn-lt"/>
              </a:rPr>
              <a:t>Klíčovým vynálezem v historii tramvajové dopravy byla kolejnice s drážkou, </a:t>
            </a:r>
            <a:r>
              <a:rPr lang="cs-CZ" b="0" i="0" dirty="0">
                <a:solidFill>
                  <a:srgbClr val="000000"/>
                </a:solidFill>
                <a:effectLst/>
                <a:latin typeface="+mn-lt"/>
              </a:rPr>
              <a:t>kterou představil v roce 1852 Francouz Alphonse Loubat, jenž stál i u zrodu první tramvaje v New Yorku.</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1026" name="Picture 2" descr="Tramvaj tažená koňmi v New Yorku, 1892 / foto. od Alfred Stieglitz">
            <a:extLst>
              <a:ext uri="{FF2B5EF4-FFF2-40B4-BE49-F238E27FC236}">
                <a16:creationId xmlns:a16="http://schemas.microsoft.com/office/drawing/2014/main" id="{02A0A9FB-E497-FCCA-F22B-35A11C274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033" y="311032"/>
            <a:ext cx="7066275" cy="540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7A3C6A2-278E-7592-7C03-734BD9F5906D}"/>
              </a:ext>
            </a:extLst>
          </p:cNvPr>
          <p:cNvSpPr txBox="1"/>
          <p:nvPr/>
        </p:nvSpPr>
        <p:spPr>
          <a:xfrm>
            <a:off x="376238" y="5750351"/>
            <a:ext cx="7400875" cy="830997"/>
          </a:xfrm>
          <a:prstGeom prst="rect">
            <a:avLst/>
          </a:prstGeom>
          <a:noFill/>
        </p:spPr>
        <p:txBody>
          <a:bodyPr wrap="square" rtlCol="0">
            <a:spAutoFit/>
          </a:bodyPr>
          <a:lstStyle/>
          <a:p>
            <a:pPr algn="ctr"/>
            <a:r>
              <a:rPr lang="cs-CZ" i="0" dirty="0">
                <a:solidFill>
                  <a:srgbClr val="212529"/>
                </a:solidFill>
                <a:effectLst/>
                <a:cs typeface="Times New Roman" panose="02020603050405020304" pitchFamily="18" charset="0"/>
              </a:rPr>
              <a:t>Tramvaj tažená koňmi v New Yorku, 1892</a:t>
            </a:r>
          </a:p>
          <a:p>
            <a:endParaRPr lang="cs-CZ" dirty="0"/>
          </a:p>
        </p:txBody>
      </p:sp>
    </p:spTree>
    <p:extLst>
      <p:ext uri="{BB962C8B-B14F-4D97-AF65-F5344CB8AC3E}">
        <p14:creationId xmlns:p14="http://schemas.microsoft.com/office/powerpoint/2010/main" val="260033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3" name="TextovéPole 2">
            <a:extLst>
              <a:ext uri="{FF2B5EF4-FFF2-40B4-BE49-F238E27FC236}">
                <a16:creationId xmlns:a16="http://schemas.microsoft.com/office/drawing/2014/main" id="{5E283360-BD94-FFB8-877A-38D1AAA330F0}"/>
              </a:ext>
            </a:extLst>
          </p:cNvPr>
          <p:cNvSpPr txBox="1"/>
          <p:nvPr/>
        </p:nvSpPr>
        <p:spPr>
          <a:xfrm>
            <a:off x="376238" y="676275"/>
            <a:ext cx="8391525" cy="6001643"/>
          </a:xfrm>
          <a:prstGeom prst="rect">
            <a:avLst/>
          </a:prstGeom>
          <a:noFill/>
        </p:spPr>
        <p:txBody>
          <a:bodyPr wrap="square" rtlCol="0">
            <a:spAutoFit/>
          </a:bodyPr>
          <a:lstStyle/>
          <a:p>
            <a:pPr algn="just"/>
            <a:r>
              <a:rPr lang="cs-CZ" b="1" i="0" dirty="0">
                <a:solidFill>
                  <a:srgbClr val="0070C0"/>
                </a:solidFill>
                <a:effectLst/>
                <a:latin typeface="+mn-lt"/>
              </a:rPr>
              <a:t>První koňskou tramvaj v Evropě měla Vídeň</a:t>
            </a:r>
            <a:r>
              <a:rPr lang="cs-CZ" b="0" i="0" dirty="0">
                <a:solidFill>
                  <a:srgbClr val="000000"/>
                </a:solidFill>
                <a:effectLst/>
                <a:latin typeface="+mn-lt"/>
              </a:rPr>
              <a:t>, kde se s ní cestující v letech 1840 až 1842 mohli svézt od Dunajského kanálu k rekreačnímu zařízení Koloseum na konci Jägerstrasse. V listopadu 1865 pak ve Vídni začala pravidelně jezdit první koněspřežná tramvajová linka v habsburské monarchii a dnes má rakouská metropole se 172 km tratí pátou nejdelší síť tramvají na světě - po Melbourne (245 km), Petrohradě (240 km), Berlíně (190 km) a Moskvě (181 km).</a:t>
            </a:r>
          </a:p>
          <a:p>
            <a:pPr algn="just"/>
            <a:r>
              <a:rPr lang="cs-CZ" b="1" i="0" dirty="0">
                <a:solidFill>
                  <a:srgbClr val="0070C0"/>
                </a:solidFill>
                <a:effectLst/>
                <a:latin typeface="+mn-lt"/>
              </a:rPr>
              <a:t>České země měly tramvajovou dopravu jako třetí v Rakousko-Uhersku, a to v Brně od srpna 1869. </a:t>
            </a:r>
            <a:r>
              <a:rPr lang="cs-CZ" b="0" i="0" dirty="0">
                <a:solidFill>
                  <a:srgbClr val="000000"/>
                </a:solidFill>
                <a:effectLst/>
                <a:latin typeface="+mn-lt"/>
              </a:rPr>
              <a:t>V Praze zprovoznil první tramvaj v září 1875 belgický podnikatel Eduard Otlet, jehož koňka vozila cestující z Karlína přes ulici Na Příkopě k tehdy ještě rozestavěnému Národnímu divadlu.</a:t>
            </a:r>
          </a:p>
          <a:p>
            <a:pPr algn="just"/>
            <a:r>
              <a:rPr lang="cs-CZ" b="0" i="0" dirty="0">
                <a:solidFill>
                  <a:srgbClr val="000000"/>
                </a:solidFill>
                <a:effectLst/>
                <a:latin typeface="+mn-lt"/>
              </a:rPr>
              <a:t>Nový způsob městské hromadné dopravy se začal v Evropě šířit v poslední třetině 19. století.</a:t>
            </a:r>
          </a:p>
          <a:p>
            <a:pPr algn="just"/>
            <a:endParaRPr lang="cs-CZ" dirty="0">
              <a:latin typeface="+mn-lt"/>
            </a:endParaRPr>
          </a:p>
        </p:txBody>
      </p:sp>
    </p:spTree>
    <p:extLst>
      <p:ext uri="{BB962C8B-B14F-4D97-AF65-F5344CB8AC3E}">
        <p14:creationId xmlns:p14="http://schemas.microsoft.com/office/powerpoint/2010/main" val="262964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3" name="TextovéPole 2">
            <a:extLst>
              <a:ext uri="{FF2B5EF4-FFF2-40B4-BE49-F238E27FC236}">
                <a16:creationId xmlns:a16="http://schemas.microsoft.com/office/drawing/2014/main" id="{FA98A774-3945-8576-3B31-CA267038244E}"/>
              </a:ext>
            </a:extLst>
          </p:cNvPr>
          <p:cNvSpPr txBox="1"/>
          <p:nvPr/>
        </p:nvSpPr>
        <p:spPr>
          <a:xfrm>
            <a:off x="376238" y="676275"/>
            <a:ext cx="8391525" cy="5262979"/>
          </a:xfrm>
          <a:prstGeom prst="rect">
            <a:avLst/>
          </a:prstGeom>
          <a:noFill/>
        </p:spPr>
        <p:txBody>
          <a:bodyPr wrap="square" rtlCol="0">
            <a:spAutoFit/>
          </a:bodyPr>
          <a:lstStyle/>
          <a:p>
            <a:pPr algn="just"/>
            <a:r>
              <a:rPr lang="cs-CZ" b="0" i="0" dirty="0">
                <a:solidFill>
                  <a:srgbClr val="000000"/>
                </a:solidFill>
                <a:effectLst/>
                <a:latin typeface="+mn-lt"/>
              </a:rPr>
              <a:t>S průmyslovou revolucí byly </a:t>
            </a:r>
            <a:r>
              <a:rPr lang="cs-CZ" b="1" i="0" dirty="0">
                <a:solidFill>
                  <a:srgbClr val="0070C0"/>
                </a:solidFill>
                <a:effectLst/>
                <a:latin typeface="+mn-lt"/>
              </a:rPr>
              <a:t>na provoz nákladné koně někde nahrazeny parním pohonem</a:t>
            </a:r>
            <a:r>
              <a:rPr lang="cs-CZ" b="0" i="0" dirty="0">
                <a:solidFill>
                  <a:srgbClr val="000000"/>
                </a:solidFill>
                <a:effectLst/>
                <a:latin typeface="+mn-lt"/>
              </a:rPr>
              <a:t> a v květnu 1881 byl v Berlíně-Lichterfelde </a:t>
            </a:r>
            <a:r>
              <a:rPr lang="cs-CZ" b="1" i="0" dirty="0">
                <a:solidFill>
                  <a:srgbClr val="0070C0"/>
                </a:solidFill>
                <a:effectLst/>
                <a:latin typeface="+mn-lt"/>
              </a:rPr>
              <a:t>zahájen provoz na první elektrifikované tramvajové trati na světě. </a:t>
            </a:r>
          </a:p>
          <a:p>
            <a:pPr algn="just"/>
            <a:r>
              <a:rPr lang="cs-CZ" b="0" i="0" dirty="0">
                <a:solidFill>
                  <a:srgbClr val="000000"/>
                </a:solidFill>
                <a:effectLst/>
                <a:latin typeface="+mn-lt"/>
              </a:rPr>
              <a:t>Konstruktérem první elektrické tramvaje byla firma německého vynálezce Wernera von Siemense.</a:t>
            </a:r>
          </a:p>
          <a:p>
            <a:pPr algn="just"/>
            <a:r>
              <a:rPr lang="cs-CZ" b="1" i="0" dirty="0">
                <a:solidFill>
                  <a:srgbClr val="0070C0"/>
                </a:solidFill>
                <a:effectLst/>
                <a:latin typeface="+mn-lt"/>
              </a:rPr>
              <a:t>První elektrickou dráhu v českých zemích postavil vynálezce František Křižík pro Jubilejní zemskou výstavu v Praze v roce 1891. Vedla z Letné do Stromovky, ale po skončení výstavy pro malý zájem postupně zanikla.</a:t>
            </a:r>
            <a:r>
              <a:rPr lang="cs-CZ" b="0" i="0" dirty="0">
                <a:solidFill>
                  <a:srgbClr val="000000"/>
                </a:solidFill>
                <a:effectLst/>
                <a:latin typeface="+mn-lt"/>
              </a:rPr>
              <a:t> Provoz první pravidelné městské elektrické dráhy v Čechách byl zahájen v roce 1895 v Teplicích, druhá byla v březnu 1896 linka z pražské Libně do Vysočan, v roce 1897 je následoval Liberec a dva roky nato Olomouc a Plzeň.</a:t>
            </a:r>
          </a:p>
          <a:p>
            <a:endParaRPr lang="cs-CZ" dirty="0"/>
          </a:p>
        </p:txBody>
      </p:sp>
    </p:spTree>
    <p:extLst>
      <p:ext uri="{BB962C8B-B14F-4D97-AF65-F5344CB8AC3E}">
        <p14:creationId xmlns:p14="http://schemas.microsoft.com/office/powerpoint/2010/main" val="324702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2054" name="Picture 6" descr="undefined">
            <a:extLst>
              <a:ext uri="{FF2B5EF4-FFF2-40B4-BE49-F238E27FC236}">
                <a16:creationId xmlns:a16="http://schemas.microsoft.com/office/drawing/2014/main" id="{6C3CDB88-C44B-B74D-88D4-B38D7C348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83" y="360363"/>
            <a:ext cx="7097487" cy="540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90522D9-4481-49FA-E365-A2BC6FF632A9}"/>
              </a:ext>
            </a:extLst>
          </p:cNvPr>
          <p:cNvSpPr txBox="1"/>
          <p:nvPr/>
        </p:nvSpPr>
        <p:spPr>
          <a:xfrm>
            <a:off x="583583" y="5760363"/>
            <a:ext cx="7097487" cy="830997"/>
          </a:xfrm>
          <a:prstGeom prst="rect">
            <a:avLst/>
          </a:prstGeom>
          <a:noFill/>
        </p:spPr>
        <p:txBody>
          <a:bodyPr wrap="square" rtlCol="0">
            <a:spAutoFit/>
          </a:bodyPr>
          <a:lstStyle/>
          <a:p>
            <a:r>
              <a:rPr lang="cs-CZ" b="0" i="0" dirty="0">
                <a:solidFill>
                  <a:srgbClr val="202122"/>
                </a:solidFill>
                <a:effectLst/>
                <a:latin typeface="+mn-lt"/>
              </a:rPr>
              <a:t>Brno - Setkání dvou vlaků parní tramvaje před hlavním nádražím</a:t>
            </a:r>
            <a:endParaRPr lang="cs-CZ" dirty="0">
              <a:latin typeface="+mn-lt"/>
            </a:endParaRPr>
          </a:p>
        </p:txBody>
      </p:sp>
    </p:spTree>
    <p:extLst>
      <p:ext uri="{BB962C8B-B14F-4D97-AF65-F5344CB8AC3E}">
        <p14:creationId xmlns:p14="http://schemas.microsoft.com/office/powerpoint/2010/main" val="194084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78852"/>
                                        </p:tgtEl>
                                        <p:attrNameLst>
                                          <p:attrName>style.visibility</p:attrName>
                                        </p:attrNameLst>
                                      </p:cBhvr>
                                      <p:to>
                                        <p:strVal val="visible"/>
                                      </p:to>
                                    </p:set>
                                    <p:animEffect transition="in" filter="dissolve">
                                      <p:cBhvr>
                                        <p:cTn id="7" dur="500"/>
                                        <p:tgtEl>
                                          <p:spTgt spid="78852"/>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78854"/>
                                        </p:tgtEl>
                                        <p:attrNameLst>
                                          <p:attrName>style.visibility</p:attrName>
                                        </p:attrNameLst>
                                      </p:cBhvr>
                                      <p:to>
                                        <p:strVal val="visible"/>
                                      </p:to>
                                    </p:set>
                                    <p:animEffect transition="in" filter="dissolve">
                                      <p:cBhvr>
                                        <p:cTn id="11"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P spid="78854"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074" name="Picture 2" descr="undefined">
            <a:extLst>
              <a:ext uri="{FF2B5EF4-FFF2-40B4-BE49-F238E27FC236}">
                <a16:creationId xmlns:a16="http://schemas.microsoft.com/office/drawing/2014/main" id="{FEB88924-3C2B-FFD2-F06F-D99D49B601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09" y="360363"/>
            <a:ext cx="8548254" cy="475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1C819896-5A0E-647F-A50A-8C677B26FDBF}"/>
              </a:ext>
            </a:extLst>
          </p:cNvPr>
          <p:cNvSpPr txBox="1"/>
          <p:nvPr/>
        </p:nvSpPr>
        <p:spPr>
          <a:xfrm>
            <a:off x="266700" y="5288437"/>
            <a:ext cx="8501063" cy="830997"/>
          </a:xfrm>
          <a:prstGeom prst="rect">
            <a:avLst/>
          </a:prstGeom>
          <a:noFill/>
        </p:spPr>
        <p:txBody>
          <a:bodyPr wrap="square" rtlCol="0">
            <a:spAutoFit/>
          </a:bodyPr>
          <a:lstStyle/>
          <a:p>
            <a:r>
              <a:rPr lang="cs-CZ" b="0" i="0" dirty="0">
                <a:solidFill>
                  <a:srgbClr val="202122"/>
                </a:solidFill>
                <a:effectLst/>
                <a:latin typeface="+mn-lt"/>
              </a:rPr>
              <a:t>Vlak parní tramvaje s lokomotivou č. 9, otevřeným vlečným vozem č. 11 a uzavřeným vlečným vozem neznámého čísla</a:t>
            </a:r>
            <a:endParaRPr lang="cs-CZ" dirty="0">
              <a:latin typeface="+mn-lt"/>
            </a:endParaRPr>
          </a:p>
        </p:txBody>
      </p:sp>
    </p:spTree>
    <p:extLst>
      <p:ext uri="{BB962C8B-B14F-4D97-AF65-F5344CB8AC3E}">
        <p14:creationId xmlns:p14="http://schemas.microsoft.com/office/powerpoint/2010/main" val="276829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78852"/>
                                        </p:tgtEl>
                                        <p:attrNameLst>
                                          <p:attrName>style.visibility</p:attrName>
                                        </p:attrNameLst>
                                      </p:cBhvr>
                                      <p:to>
                                        <p:strVal val="visible"/>
                                      </p:to>
                                    </p:set>
                                    <p:animEffect transition="in" filter="dissolve">
                                      <p:cBhvr>
                                        <p:cTn id="7" dur="500"/>
                                        <p:tgtEl>
                                          <p:spTgt spid="78852"/>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78854"/>
                                        </p:tgtEl>
                                        <p:attrNameLst>
                                          <p:attrName>style.visibility</p:attrName>
                                        </p:attrNameLst>
                                      </p:cBhvr>
                                      <p:to>
                                        <p:strVal val="visible"/>
                                      </p:to>
                                    </p:set>
                                    <p:animEffect transition="in" filter="dissolve">
                                      <p:cBhvr>
                                        <p:cTn id="11"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P spid="7885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910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0F08FE8A-16C9-60C6-EE7D-36A272DE0D89}"/>
              </a:ext>
            </a:extLst>
          </p:cNvPr>
          <p:cNvSpPr txBox="1"/>
          <p:nvPr/>
        </p:nvSpPr>
        <p:spPr>
          <a:xfrm>
            <a:off x="376238" y="676275"/>
            <a:ext cx="8391525" cy="4893647"/>
          </a:xfrm>
          <a:prstGeom prst="rect">
            <a:avLst/>
          </a:prstGeom>
          <a:noFill/>
        </p:spPr>
        <p:txBody>
          <a:bodyPr wrap="square" rtlCol="0">
            <a:spAutoFit/>
          </a:bodyPr>
          <a:lstStyle/>
          <a:p>
            <a:pPr algn="just"/>
            <a:r>
              <a:rPr lang="cs-CZ" b="0" i="0" dirty="0">
                <a:solidFill>
                  <a:srgbClr val="202122"/>
                </a:solidFill>
                <a:effectLst/>
                <a:latin typeface="+mn-lt"/>
              </a:rPr>
              <a:t>V roce </a:t>
            </a:r>
            <a:r>
              <a:rPr lang="cs-CZ" b="0" i="0" u="none" strike="noStrike" dirty="0">
                <a:solidFill>
                  <a:srgbClr val="3366CC"/>
                </a:solidFill>
                <a:effectLst/>
                <a:latin typeface="+mn-lt"/>
              </a:rPr>
              <a:t>1847</a:t>
            </a:r>
            <a:r>
              <a:rPr lang="cs-CZ" b="0" i="0" dirty="0">
                <a:solidFill>
                  <a:srgbClr val="202122"/>
                </a:solidFill>
                <a:effectLst/>
                <a:latin typeface="+mn-lt"/>
              </a:rPr>
              <a:t> se v Londýně objevil první patrový omnibus, tažený koňmi. Kolem roku </a:t>
            </a:r>
            <a:r>
              <a:rPr lang="cs-CZ" b="0" i="0" u="none" strike="noStrike" dirty="0">
                <a:solidFill>
                  <a:srgbClr val="3366CC"/>
                </a:solidFill>
                <a:effectLst/>
                <a:latin typeface="+mn-lt"/>
              </a:rPr>
              <a:t>1830</a:t>
            </a:r>
            <a:r>
              <a:rPr lang="cs-CZ" b="0" i="0" dirty="0">
                <a:solidFill>
                  <a:srgbClr val="202122"/>
                </a:solidFill>
                <a:effectLst/>
                <a:latin typeface="+mn-lt"/>
              </a:rPr>
              <a:t> začaly v </a:t>
            </a:r>
            <a:r>
              <a:rPr lang="cs-CZ" b="0" i="0" u="none" strike="noStrike" dirty="0">
                <a:solidFill>
                  <a:srgbClr val="3366CC"/>
                </a:solidFill>
                <a:effectLst/>
                <a:latin typeface="+mn-lt"/>
              </a:rPr>
              <a:t>Londýně</a:t>
            </a:r>
            <a:r>
              <a:rPr lang="cs-CZ" b="0" i="0" dirty="0">
                <a:solidFill>
                  <a:srgbClr val="202122"/>
                </a:solidFill>
                <a:effectLst/>
                <a:latin typeface="+mn-lt"/>
              </a:rPr>
              <a:t>, </a:t>
            </a:r>
            <a:r>
              <a:rPr lang="cs-CZ" b="0" i="0" u="none" strike="noStrike" dirty="0">
                <a:solidFill>
                  <a:srgbClr val="3366CC"/>
                </a:solidFill>
                <a:effectLst/>
                <a:latin typeface="+mn-lt"/>
              </a:rPr>
              <a:t>Paříži</a:t>
            </a:r>
            <a:r>
              <a:rPr lang="cs-CZ" b="0" i="0" dirty="0">
                <a:solidFill>
                  <a:srgbClr val="202122"/>
                </a:solidFill>
                <a:effectLst/>
                <a:latin typeface="+mn-lt"/>
              </a:rPr>
              <a:t> i </a:t>
            </a:r>
            <a:r>
              <a:rPr lang="cs-CZ" b="0" i="0" u="none" strike="noStrike" dirty="0">
                <a:solidFill>
                  <a:srgbClr val="3366CC"/>
                </a:solidFill>
                <a:effectLst/>
                <a:latin typeface="+mn-lt"/>
              </a:rPr>
              <a:t>Bruselu</a:t>
            </a:r>
            <a:r>
              <a:rPr lang="cs-CZ" b="0" i="0" dirty="0">
                <a:solidFill>
                  <a:srgbClr val="202122"/>
                </a:solidFill>
                <a:effectLst/>
                <a:latin typeface="+mn-lt"/>
              </a:rPr>
              <a:t> jezdit parní omnibusy. Tehdejší typy omnibusů dosahovaly rychlosti až 50 km/h. První autobusy se spalovacím motorem se objevily v Německu mezi roky </a:t>
            </a:r>
            <a:r>
              <a:rPr lang="cs-CZ" b="0" i="0" u="none" strike="noStrike" dirty="0">
                <a:solidFill>
                  <a:srgbClr val="3366CC"/>
                </a:solidFill>
                <a:effectLst/>
                <a:latin typeface="+mn-lt"/>
              </a:rPr>
              <a:t>1895</a:t>
            </a:r>
            <a:r>
              <a:rPr lang="cs-CZ" b="0" i="0" dirty="0">
                <a:solidFill>
                  <a:srgbClr val="202122"/>
                </a:solidFill>
                <a:effectLst/>
                <a:latin typeface="+mn-lt"/>
              </a:rPr>
              <a:t> a </a:t>
            </a:r>
            <a:r>
              <a:rPr lang="cs-CZ" b="0" i="0" u="none" strike="noStrike" dirty="0">
                <a:solidFill>
                  <a:srgbClr val="3366CC"/>
                </a:solidFill>
                <a:effectLst/>
                <a:latin typeface="+mn-lt"/>
              </a:rPr>
              <a:t>1897</a:t>
            </a:r>
            <a:r>
              <a:rPr lang="cs-CZ" b="0" i="0" dirty="0">
                <a:solidFill>
                  <a:srgbClr val="202122"/>
                </a:solidFill>
                <a:effectLst/>
                <a:latin typeface="+mn-lt"/>
              </a:rPr>
              <a:t>. Omnibusy s koňským potahem nevymizely hned, v Británii dosloužil poslední v </a:t>
            </a:r>
            <a:r>
              <a:rPr lang="cs-CZ" b="0" i="0" u="none" strike="noStrike" dirty="0">
                <a:solidFill>
                  <a:srgbClr val="3366CC"/>
                </a:solidFill>
                <a:effectLst/>
                <a:latin typeface="+mn-lt"/>
              </a:rPr>
              <a:t>Newmarketu</a:t>
            </a:r>
            <a:r>
              <a:rPr lang="cs-CZ" b="0" i="0" dirty="0">
                <a:solidFill>
                  <a:srgbClr val="202122"/>
                </a:solidFill>
                <a:effectLst/>
                <a:latin typeface="+mn-lt"/>
              </a:rPr>
              <a:t> v roce </a:t>
            </a:r>
            <a:r>
              <a:rPr lang="cs-CZ" b="0" i="0" u="none" strike="noStrike" dirty="0">
                <a:solidFill>
                  <a:srgbClr val="3366CC"/>
                </a:solidFill>
                <a:effectLst/>
                <a:latin typeface="+mn-lt"/>
              </a:rPr>
              <a:t>1932</a:t>
            </a:r>
            <a:r>
              <a:rPr lang="cs-CZ" b="0" i="0" dirty="0">
                <a:solidFill>
                  <a:srgbClr val="202122"/>
                </a:solidFill>
                <a:effectLst/>
                <a:latin typeface="+mn-lt"/>
              </a:rPr>
              <a:t>.</a:t>
            </a:r>
          </a:p>
          <a:p>
            <a:pPr algn="just"/>
            <a:r>
              <a:rPr lang="cs-CZ" b="0" i="0" dirty="0">
                <a:solidFill>
                  <a:srgbClr val="202122"/>
                </a:solidFill>
                <a:effectLst/>
                <a:latin typeface="+mn-lt"/>
              </a:rPr>
              <a:t>V </a:t>
            </a:r>
            <a:r>
              <a:rPr lang="cs-CZ" b="0" i="0" u="none" strike="noStrike" dirty="0">
                <a:solidFill>
                  <a:srgbClr val="3366CC"/>
                </a:solidFill>
                <a:effectLst/>
                <a:latin typeface="+mn-lt"/>
              </a:rPr>
              <a:t>Praze</a:t>
            </a:r>
            <a:r>
              <a:rPr lang="cs-CZ" b="0" i="0" dirty="0">
                <a:solidFill>
                  <a:srgbClr val="202122"/>
                </a:solidFill>
                <a:effectLst/>
                <a:latin typeface="+mn-lt"/>
              </a:rPr>
              <a:t> první pokusy o zavedení omnibusu proběhly v letech 1829–1830 (omnibusy Jakuba Chocenského mezi Starým Městem a Malou Stranou) a v letech 1842–1843 (omnibusy Prokopa Wurma).</a:t>
            </a:r>
          </a:p>
          <a:p>
            <a:pPr algn="just"/>
            <a:r>
              <a:rPr lang="cs-CZ" b="0" i="0" dirty="0">
                <a:solidFill>
                  <a:srgbClr val="202122"/>
                </a:solidFill>
                <a:effectLst/>
                <a:latin typeface="+mn-lt"/>
              </a:rPr>
              <a:t>S příchodem železnice do Prahy roku 1845 začaly jezdit hotelové omnibusy od nádraží.</a:t>
            </a:r>
            <a:endParaRPr lang="cs-CZ" dirty="0">
              <a:latin typeface="+mn-lt"/>
            </a:endParaRPr>
          </a:p>
        </p:txBody>
      </p:sp>
    </p:spTree>
    <p:extLst>
      <p:ext uri="{BB962C8B-B14F-4D97-AF65-F5344CB8AC3E}">
        <p14:creationId xmlns:p14="http://schemas.microsoft.com/office/powerpoint/2010/main" val="243860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551419" y="496094"/>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F7618FF8-5C76-E438-856F-DC17BACB89F2}"/>
              </a:ext>
            </a:extLst>
          </p:cNvPr>
          <p:cNvSpPr txBox="1"/>
          <p:nvPr/>
        </p:nvSpPr>
        <p:spPr>
          <a:xfrm>
            <a:off x="376238" y="676275"/>
            <a:ext cx="8391525" cy="1526059"/>
          </a:xfrm>
          <a:prstGeom prst="rect">
            <a:avLst/>
          </a:prstGeom>
          <a:noFill/>
        </p:spPr>
        <p:txBody>
          <a:bodyPr wrap="square" rtlCol="0">
            <a:spAutoFit/>
          </a:bodyPr>
          <a:lstStyle/>
          <a:p>
            <a:pPr algn="just" fontAlgn="base">
              <a:lnSpc>
                <a:spcPts val="1800"/>
              </a:lnSpc>
              <a:spcBef>
                <a:spcPts val="1125"/>
              </a:spcBef>
              <a:spcAft>
                <a:spcPts val="1125"/>
              </a:spcAft>
            </a:pPr>
            <a:r>
              <a:rPr lang="cs-CZ" b="1" kern="0" spc="10" dirty="0">
                <a:solidFill>
                  <a:srgbClr val="000000"/>
                </a:solidFill>
                <a:effectLst/>
                <a:latin typeface="+mn-lt"/>
                <a:ea typeface="Times New Roman" panose="02020603050405020304" pitchFamily="18" charset="0"/>
                <a:cs typeface="Times New Roman" panose="02020603050405020304" pitchFamily="18" charset="0"/>
              </a:rPr>
              <a:t>18. 7. 1891: </a:t>
            </a:r>
            <a:r>
              <a:rPr lang="cs-CZ" kern="0" spc="10" dirty="0">
                <a:solidFill>
                  <a:srgbClr val="000000"/>
                </a:solidFill>
                <a:effectLst/>
                <a:latin typeface="+mn-lt"/>
                <a:ea typeface="Times New Roman" panose="02020603050405020304" pitchFamily="18" charset="0"/>
                <a:cs typeface="Times New Roman" panose="02020603050405020304" pitchFamily="18" charset="0"/>
              </a:rPr>
              <a:t>Byla</a:t>
            </a:r>
            <a:r>
              <a:rPr lang="cs-CZ" b="1" kern="0" spc="10" dirty="0">
                <a:solidFill>
                  <a:srgbClr val="000000"/>
                </a:solidFill>
                <a:effectLst/>
                <a:latin typeface="+mn-lt"/>
                <a:ea typeface="Times New Roman" panose="02020603050405020304" pitchFamily="18" charset="0"/>
                <a:cs typeface="Times New Roman" panose="02020603050405020304" pitchFamily="18" charset="0"/>
              </a:rPr>
              <a:t> zprovozněna 1. česká elektrická tramvaj v Praze na Letné</a:t>
            </a:r>
            <a:r>
              <a:rPr lang="cs-CZ" kern="0" spc="10" dirty="0">
                <a:solidFill>
                  <a:srgbClr val="000000"/>
                </a:solidFill>
                <a:effectLst/>
                <a:latin typeface="+mn-lt"/>
                <a:ea typeface="Times New Roman" panose="02020603050405020304" pitchFamily="18" charset="0"/>
                <a:cs typeface="Times New Roman" panose="02020603050405020304" pitchFamily="18" charset="0"/>
              </a:rPr>
              <a:t> (Elektrická dráha na Letné v Praze). Stalo se tak zásluhou předního českého elektrotechnika Františka Křižíka. Dráha ukončila svůj provoz 15. 8. 1900.</a:t>
            </a:r>
            <a:endParaRPr lang="cs-CZ" kern="100" dirty="0">
              <a:effectLst/>
              <a:latin typeface="+mn-lt"/>
              <a:ea typeface="Calibri" panose="020F0502020204030204" pitchFamily="34" charset="0"/>
              <a:cs typeface="Times New Roman" panose="02020603050405020304" pitchFamily="18" charset="0"/>
            </a:endParaRPr>
          </a:p>
          <a:p>
            <a:endParaRPr lang="cs-CZ" dirty="0"/>
          </a:p>
        </p:txBody>
      </p:sp>
      <p:pic>
        <p:nvPicPr>
          <p:cNvPr id="5" name="Obrázek 4">
            <a:extLst>
              <a:ext uri="{FF2B5EF4-FFF2-40B4-BE49-F238E27FC236}">
                <a16:creationId xmlns:a16="http://schemas.microsoft.com/office/drawing/2014/main" id="{16C23D50-F8AE-CEC0-4FC9-BD8D911963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9721" y="1806525"/>
            <a:ext cx="6341587" cy="4680000"/>
          </a:xfrm>
          <a:prstGeom prst="rect">
            <a:avLst/>
          </a:prstGeom>
          <a:noFill/>
          <a:ln>
            <a:noFill/>
          </a:ln>
        </p:spPr>
      </p:pic>
    </p:spTree>
    <p:extLst>
      <p:ext uri="{BB962C8B-B14F-4D97-AF65-F5344CB8AC3E}">
        <p14:creationId xmlns:p14="http://schemas.microsoft.com/office/powerpoint/2010/main" val="408150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551419" y="496094"/>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DD8228AF-5CA7-5E9C-0208-136776C2E0BF}"/>
              </a:ext>
            </a:extLst>
          </p:cNvPr>
          <p:cNvSpPr txBox="1"/>
          <p:nvPr/>
        </p:nvSpPr>
        <p:spPr>
          <a:xfrm>
            <a:off x="376238" y="676275"/>
            <a:ext cx="8391525" cy="1295226"/>
          </a:xfrm>
          <a:prstGeom prst="rect">
            <a:avLst/>
          </a:prstGeom>
          <a:noFill/>
        </p:spPr>
        <p:txBody>
          <a:bodyPr wrap="square" rtlCol="0">
            <a:spAutoFit/>
          </a:bodyPr>
          <a:lstStyle/>
          <a:p>
            <a:pPr algn="just" fontAlgn="base">
              <a:lnSpc>
                <a:spcPts val="1800"/>
              </a:lnSpc>
              <a:spcBef>
                <a:spcPts val="1125"/>
              </a:spcBef>
              <a:spcAft>
                <a:spcPts val="1125"/>
              </a:spcAft>
            </a:pPr>
            <a:r>
              <a:rPr lang="cs-CZ" b="1" kern="0" spc="10" dirty="0">
                <a:solidFill>
                  <a:srgbClr val="000000"/>
                </a:solidFill>
                <a:effectLst/>
                <a:latin typeface="+mn-lt"/>
                <a:ea typeface="Times New Roman" panose="02020603050405020304" pitchFamily="18" charset="0"/>
                <a:cs typeface="Times New Roman" panose="02020603050405020304" pitchFamily="18" charset="0"/>
              </a:rPr>
              <a:t>13. 6. 1897: </a:t>
            </a:r>
            <a:r>
              <a:rPr lang="cs-CZ" kern="0" spc="10" dirty="0">
                <a:solidFill>
                  <a:srgbClr val="000000"/>
                </a:solidFill>
                <a:effectLst/>
                <a:latin typeface="+mn-lt"/>
                <a:ea typeface="Times New Roman" panose="02020603050405020304" pitchFamily="18" charset="0"/>
                <a:cs typeface="Times New Roman" panose="02020603050405020304" pitchFamily="18" charset="0"/>
              </a:rPr>
              <a:t>Matěj Hlaváček, košířský starosta, zahájil provoz soukromého dopravního podniku </a:t>
            </a:r>
            <a:r>
              <a:rPr lang="cs-CZ" b="1" kern="0" spc="10" dirty="0">
                <a:solidFill>
                  <a:srgbClr val="000000"/>
                </a:solidFill>
                <a:effectLst/>
                <a:latin typeface="+mn-lt"/>
                <a:ea typeface="Times New Roman" panose="02020603050405020304" pitchFamily="18" charset="0"/>
                <a:cs typeface="Times New Roman" panose="02020603050405020304" pitchFamily="18" charset="0"/>
              </a:rPr>
              <a:t>Elektrická dráha Smíchov – Košíře</a:t>
            </a:r>
            <a:r>
              <a:rPr lang="cs-CZ" kern="0" spc="10" dirty="0">
                <a:solidFill>
                  <a:srgbClr val="000000"/>
                </a:solidFill>
                <a:effectLst/>
                <a:latin typeface="+mn-lt"/>
                <a:ea typeface="Times New Roman" panose="02020603050405020304" pitchFamily="18" charset="0"/>
                <a:cs typeface="Times New Roman" panose="02020603050405020304" pitchFamily="18" charset="0"/>
              </a:rPr>
              <a:t>.</a:t>
            </a:r>
            <a:endParaRPr lang="cs-CZ" kern="100" dirty="0">
              <a:effectLst/>
              <a:latin typeface="+mn-lt"/>
              <a:ea typeface="Calibri" panose="020F0502020204030204" pitchFamily="34" charset="0"/>
              <a:cs typeface="Times New Roman" panose="02020603050405020304" pitchFamily="18" charset="0"/>
            </a:endParaRPr>
          </a:p>
          <a:p>
            <a:endParaRPr lang="cs-CZ" dirty="0"/>
          </a:p>
        </p:txBody>
      </p:sp>
      <p:pic>
        <p:nvPicPr>
          <p:cNvPr id="3" name="Obrázek 2">
            <a:extLst>
              <a:ext uri="{FF2B5EF4-FFF2-40B4-BE49-F238E27FC236}">
                <a16:creationId xmlns:a16="http://schemas.microsoft.com/office/drawing/2014/main" id="{7044D48A-2ABD-3891-DADF-A5902329D1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1054" y="1553500"/>
            <a:ext cx="6801892" cy="4860000"/>
          </a:xfrm>
          <a:prstGeom prst="rect">
            <a:avLst/>
          </a:prstGeom>
          <a:noFill/>
          <a:ln>
            <a:noFill/>
          </a:ln>
        </p:spPr>
      </p:pic>
    </p:spTree>
    <p:extLst>
      <p:ext uri="{BB962C8B-B14F-4D97-AF65-F5344CB8AC3E}">
        <p14:creationId xmlns:p14="http://schemas.microsoft.com/office/powerpoint/2010/main" val="26649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551419" y="496094"/>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64D05EC8-9681-9933-3D1D-0EF30B67BDC4}"/>
              </a:ext>
            </a:extLst>
          </p:cNvPr>
          <p:cNvSpPr txBox="1"/>
          <p:nvPr/>
        </p:nvSpPr>
        <p:spPr>
          <a:xfrm>
            <a:off x="376238" y="676275"/>
            <a:ext cx="8391525" cy="785984"/>
          </a:xfrm>
          <a:prstGeom prst="rect">
            <a:avLst/>
          </a:prstGeom>
          <a:noFill/>
        </p:spPr>
        <p:txBody>
          <a:bodyPr wrap="square" rtlCol="0">
            <a:spAutoFit/>
          </a:bodyPr>
          <a:lstStyle/>
          <a:p>
            <a:pPr algn="just" fontAlgn="base">
              <a:lnSpc>
                <a:spcPts val="1800"/>
              </a:lnSpc>
              <a:spcBef>
                <a:spcPts val="1125"/>
              </a:spcBef>
              <a:spcAft>
                <a:spcPts val="1125"/>
              </a:spcAft>
            </a:pPr>
            <a:r>
              <a:rPr lang="cs-CZ" sz="1800" b="1" kern="0" spc="10" dirty="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rPr>
              <a:t>1. 7. 1905: </a:t>
            </a:r>
            <a:r>
              <a:rPr lang="cs-CZ" sz="1800" kern="0" spc="10" dirty="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rPr>
              <a:t>Úředně vyzkoušeny </a:t>
            </a:r>
            <a:r>
              <a:rPr lang="cs-CZ" sz="1800" b="1" kern="0" spc="10" dirty="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rPr>
              <a:t>1. tramvajové vozy nového typu, vzhledově navržené architektem Janem Kotěrou. </a:t>
            </a:r>
            <a:r>
              <a:rPr lang="cs-CZ" sz="1800" kern="0" spc="10" dirty="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rPr>
              <a:t>které ovlivnily vzhled pražských tramvajových vozů na několik desetiletí.</a:t>
            </a:r>
            <a:endParaRPr lang="cs-CZ" dirty="0"/>
          </a:p>
        </p:txBody>
      </p:sp>
      <p:pic>
        <p:nvPicPr>
          <p:cNvPr id="3" name="Obrázek 2">
            <a:extLst>
              <a:ext uri="{FF2B5EF4-FFF2-40B4-BE49-F238E27FC236}">
                <a16:creationId xmlns:a16="http://schemas.microsoft.com/office/drawing/2014/main" id="{9F7BFCD1-81E7-FC1A-9FE3-76D795F43D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9566" y="1626525"/>
            <a:ext cx="6958626" cy="4860000"/>
          </a:xfrm>
          <a:prstGeom prst="rect">
            <a:avLst/>
          </a:prstGeom>
          <a:noFill/>
          <a:ln>
            <a:noFill/>
          </a:ln>
        </p:spPr>
      </p:pic>
    </p:spTree>
    <p:extLst>
      <p:ext uri="{BB962C8B-B14F-4D97-AF65-F5344CB8AC3E}">
        <p14:creationId xmlns:p14="http://schemas.microsoft.com/office/powerpoint/2010/main" val="293617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551419" y="496094"/>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ECA6E1E1-CF80-ECDD-9122-340F988E4B90}"/>
              </a:ext>
            </a:extLst>
          </p:cNvPr>
          <p:cNvSpPr txBox="1"/>
          <p:nvPr/>
        </p:nvSpPr>
        <p:spPr>
          <a:xfrm>
            <a:off x="376238" y="676275"/>
            <a:ext cx="8391525" cy="1938992"/>
          </a:xfrm>
          <a:prstGeom prst="rect">
            <a:avLst/>
          </a:prstGeom>
          <a:noFill/>
        </p:spPr>
        <p:txBody>
          <a:bodyPr wrap="square" rtlCol="0">
            <a:spAutoFit/>
          </a:bodyPr>
          <a:lstStyle/>
          <a:p>
            <a:pPr algn="just"/>
            <a:r>
              <a:rPr lang="cs-CZ" kern="0" spc="10" dirty="0">
                <a:solidFill>
                  <a:srgbClr val="000000"/>
                </a:solidFill>
                <a:effectLst/>
                <a:latin typeface="+mn-lt"/>
                <a:ea typeface="Times New Roman" panose="02020603050405020304" pitchFamily="18" charset="0"/>
                <a:cs typeface="Times New Roman" panose="02020603050405020304" pitchFamily="18" charset="0"/>
              </a:rPr>
              <a:t>Do provozu zařazeny </a:t>
            </a:r>
            <a:r>
              <a:rPr lang="cs-CZ" b="1" kern="0" spc="10" dirty="0">
                <a:solidFill>
                  <a:srgbClr val="000000"/>
                </a:solidFill>
                <a:effectLst/>
                <a:latin typeface="+mn-lt"/>
                <a:ea typeface="Times New Roman" panose="02020603050405020304" pitchFamily="18" charset="0"/>
                <a:cs typeface="Times New Roman" panose="02020603050405020304" pitchFamily="18" charset="0"/>
              </a:rPr>
              <a:t>vlečné vozy se středním vstupem a sníženou nástupní plošinou</a:t>
            </a:r>
            <a:r>
              <a:rPr lang="cs-CZ" kern="0" spc="10" dirty="0">
                <a:solidFill>
                  <a:srgbClr val="000000"/>
                </a:solidFill>
                <a:effectLst/>
                <a:latin typeface="+mn-lt"/>
                <a:ea typeface="Times New Roman" panose="02020603050405020304" pitchFamily="18" charset="0"/>
                <a:cs typeface="Times New Roman" panose="02020603050405020304" pitchFamily="18" charset="0"/>
              </a:rPr>
              <a:t>, tzv. „</a:t>
            </a:r>
            <a:r>
              <a:rPr lang="cs-CZ" kern="0" spc="10" dirty="0" err="1">
                <a:solidFill>
                  <a:srgbClr val="000000"/>
                </a:solidFill>
                <a:effectLst/>
                <a:latin typeface="+mn-lt"/>
                <a:ea typeface="Times New Roman" panose="02020603050405020304" pitchFamily="18" charset="0"/>
                <a:cs typeface="Times New Roman" panose="02020603050405020304" pitchFamily="18" charset="0"/>
              </a:rPr>
              <a:t>krasiny</a:t>
            </a:r>
            <a:r>
              <a:rPr lang="cs-CZ" kern="0" spc="10" dirty="0">
                <a:solidFill>
                  <a:srgbClr val="000000"/>
                </a:solidFill>
                <a:effectLst/>
                <a:latin typeface="+mn-lt"/>
                <a:ea typeface="Times New Roman" panose="02020603050405020304" pitchFamily="18" charset="0"/>
                <a:cs typeface="Times New Roman" panose="02020603050405020304" pitchFamily="18" charset="0"/>
              </a:rPr>
              <a:t>“. Jednalo se s trochou nadsázky o 1. nízkopodlažní vozidla v městské hromadné dopravě v Praze.</a:t>
            </a:r>
            <a:endParaRPr lang="cs-CZ" kern="100" dirty="0">
              <a:effectLst/>
              <a:latin typeface="+mn-lt"/>
              <a:ea typeface="Calibri" panose="020F0502020204030204" pitchFamily="34" charset="0"/>
              <a:cs typeface="Times New Roman" panose="02020603050405020304" pitchFamily="18" charset="0"/>
            </a:endParaRPr>
          </a:p>
          <a:p>
            <a:endParaRPr lang="cs-CZ" dirty="0"/>
          </a:p>
        </p:txBody>
      </p:sp>
      <p:pic>
        <p:nvPicPr>
          <p:cNvPr id="3" name="Obrázek 2">
            <a:extLst>
              <a:ext uri="{FF2B5EF4-FFF2-40B4-BE49-F238E27FC236}">
                <a16:creationId xmlns:a16="http://schemas.microsoft.com/office/drawing/2014/main" id="{0B014A26-5EFE-B771-6287-122E2046EC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0668" y="2407443"/>
            <a:ext cx="7456124" cy="3816000"/>
          </a:xfrm>
          <a:prstGeom prst="rect">
            <a:avLst/>
          </a:prstGeom>
          <a:noFill/>
          <a:ln>
            <a:noFill/>
          </a:ln>
        </p:spPr>
      </p:pic>
    </p:spTree>
    <p:extLst>
      <p:ext uri="{BB962C8B-B14F-4D97-AF65-F5344CB8AC3E}">
        <p14:creationId xmlns:p14="http://schemas.microsoft.com/office/powerpoint/2010/main" val="18409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3" name="AutoShape 2" descr="Křižíkova první elektrická tramvaj před budovou konečné stanice u letenského Zámečku">
            <a:extLst>
              <a:ext uri="{FF2B5EF4-FFF2-40B4-BE49-F238E27FC236}">
                <a16:creationId xmlns:a16="http://schemas.microsoft.com/office/drawing/2014/main" id="{CC16F918-B53E-04A4-F961-2ACCFBB1A6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 name="TextovéPole 1">
            <a:extLst>
              <a:ext uri="{FF2B5EF4-FFF2-40B4-BE49-F238E27FC236}">
                <a16:creationId xmlns:a16="http://schemas.microsoft.com/office/drawing/2014/main" id="{F8F850D2-EC13-62D0-E7D7-D2D7D34EEE6E}"/>
              </a:ext>
            </a:extLst>
          </p:cNvPr>
          <p:cNvSpPr txBox="1"/>
          <p:nvPr/>
        </p:nvSpPr>
        <p:spPr>
          <a:xfrm>
            <a:off x="376238" y="676275"/>
            <a:ext cx="8391525" cy="1030090"/>
          </a:xfrm>
          <a:prstGeom prst="rect">
            <a:avLst/>
          </a:prstGeom>
          <a:noFill/>
        </p:spPr>
        <p:txBody>
          <a:bodyPr wrap="square" rtlCol="0">
            <a:spAutoFit/>
          </a:bodyPr>
          <a:lstStyle/>
          <a:p>
            <a:pPr algn="just" fontAlgn="base">
              <a:lnSpc>
                <a:spcPts val="1800"/>
              </a:lnSpc>
              <a:spcBef>
                <a:spcPts val="1125"/>
              </a:spcBef>
              <a:spcAft>
                <a:spcPts val="1125"/>
              </a:spcAft>
            </a:pPr>
            <a:r>
              <a:rPr lang="cs-CZ" b="1" kern="0" spc="10" dirty="0">
                <a:solidFill>
                  <a:srgbClr val="000000"/>
                </a:solidFill>
                <a:effectLst/>
                <a:latin typeface="+mn-lt"/>
                <a:ea typeface="Times New Roman" panose="02020603050405020304" pitchFamily="18" charset="0"/>
                <a:cs typeface="Times New Roman" panose="02020603050405020304" pitchFamily="18" charset="0"/>
              </a:rPr>
              <a:t>17. 3. 1952: </a:t>
            </a:r>
            <a:r>
              <a:rPr lang="cs-CZ" kern="0" spc="10" dirty="0">
                <a:solidFill>
                  <a:srgbClr val="000000"/>
                </a:solidFill>
                <a:effectLst/>
                <a:latin typeface="+mn-lt"/>
                <a:ea typeface="Times New Roman" panose="02020603050405020304" pitchFamily="18" charset="0"/>
                <a:cs typeface="Times New Roman" panose="02020603050405020304" pitchFamily="18" charset="0"/>
              </a:rPr>
              <a:t>Do provozu s cestujícími byly zařazeny čtyřnápravové motorové tramvajové vozy koncepce PCC (typ T I), které položily základ konstrukce moderních tramvajových vozidel poválečného období.</a:t>
            </a:r>
            <a:endParaRPr lang="cs-CZ" dirty="0"/>
          </a:p>
        </p:txBody>
      </p:sp>
      <p:pic>
        <p:nvPicPr>
          <p:cNvPr id="4" name="Obrázek 3">
            <a:extLst>
              <a:ext uri="{FF2B5EF4-FFF2-40B4-BE49-F238E27FC236}">
                <a16:creationId xmlns:a16="http://schemas.microsoft.com/office/drawing/2014/main" id="{B19E0E84-9EAE-1876-391D-FD287B8CC8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1595" y="1806525"/>
            <a:ext cx="6972722" cy="4680000"/>
          </a:xfrm>
          <a:prstGeom prst="rect">
            <a:avLst/>
          </a:prstGeom>
          <a:noFill/>
          <a:ln>
            <a:noFill/>
          </a:ln>
        </p:spPr>
      </p:pic>
    </p:spTree>
    <p:extLst>
      <p:ext uri="{BB962C8B-B14F-4D97-AF65-F5344CB8AC3E}">
        <p14:creationId xmlns:p14="http://schemas.microsoft.com/office/powerpoint/2010/main" val="258377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3" name="AutoShape 2" descr="Křižíkova první elektrická tramvaj před budovou konečné stanice u letenského Zámečku">
            <a:extLst>
              <a:ext uri="{FF2B5EF4-FFF2-40B4-BE49-F238E27FC236}">
                <a16:creationId xmlns:a16="http://schemas.microsoft.com/office/drawing/2014/main" id="{CC16F918-B53E-04A4-F961-2ACCFBB1A6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 name="TextovéPole 1">
            <a:extLst>
              <a:ext uri="{FF2B5EF4-FFF2-40B4-BE49-F238E27FC236}">
                <a16:creationId xmlns:a16="http://schemas.microsoft.com/office/drawing/2014/main" id="{F1F77EB8-2364-4D62-016F-962202501A5B}"/>
              </a:ext>
            </a:extLst>
          </p:cNvPr>
          <p:cNvSpPr txBox="1"/>
          <p:nvPr/>
        </p:nvSpPr>
        <p:spPr>
          <a:xfrm>
            <a:off x="376238" y="676275"/>
            <a:ext cx="8391525" cy="1526059"/>
          </a:xfrm>
          <a:prstGeom prst="rect">
            <a:avLst/>
          </a:prstGeom>
          <a:noFill/>
        </p:spPr>
        <p:txBody>
          <a:bodyPr wrap="square" rtlCol="0">
            <a:spAutoFit/>
          </a:bodyPr>
          <a:lstStyle/>
          <a:p>
            <a:pPr algn="just" fontAlgn="base">
              <a:lnSpc>
                <a:spcPts val="1800"/>
              </a:lnSpc>
              <a:spcBef>
                <a:spcPts val="1125"/>
              </a:spcBef>
              <a:spcAft>
                <a:spcPts val="1125"/>
              </a:spcAft>
            </a:pPr>
            <a:r>
              <a:rPr lang="cs-CZ" b="1" kern="0" spc="10" dirty="0">
                <a:solidFill>
                  <a:srgbClr val="000000"/>
                </a:solidFill>
                <a:effectLst/>
                <a:latin typeface="+mn-lt"/>
                <a:ea typeface="Times New Roman" panose="02020603050405020304" pitchFamily="18" charset="0"/>
                <a:cs typeface="Times New Roman" panose="02020603050405020304" pitchFamily="18" charset="0"/>
              </a:rPr>
              <a:t>21. 11. 1962: </a:t>
            </a:r>
            <a:r>
              <a:rPr lang="cs-CZ" kern="0" spc="10" dirty="0">
                <a:solidFill>
                  <a:srgbClr val="000000"/>
                </a:solidFill>
                <a:effectLst/>
                <a:latin typeface="+mn-lt"/>
                <a:ea typeface="Times New Roman" panose="02020603050405020304" pitchFamily="18" charset="0"/>
                <a:cs typeface="Times New Roman" panose="02020603050405020304" pitchFamily="18" charset="0"/>
              </a:rPr>
              <a:t>Do pravidelného provozu s cestujícími </a:t>
            </a:r>
            <a:r>
              <a:rPr lang="cs-CZ" b="1" kern="0" spc="10" dirty="0">
                <a:solidFill>
                  <a:srgbClr val="000000"/>
                </a:solidFill>
                <a:effectLst/>
                <a:latin typeface="+mn-lt"/>
                <a:ea typeface="Times New Roman" panose="02020603050405020304" pitchFamily="18" charset="0"/>
                <a:cs typeface="Times New Roman" panose="02020603050405020304" pitchFamily="18" charset="0"/>
              </a:rPr>
              <a:t>poprvé nasazeny tramvaje T3</a:t>
            </a:r>
            <a:r>
              <a:rPr lang="cs-CZ" kern="0" spc="10" dirty="0">
                <a:solidFill>
                  <a:srgbClr val="000000"/>
                </a:solidFill>
                <a:effectLst/>
                <a:latin typeface="+mn-lt"/>
                <a:ea typeface="Times New Roman" panose="02020603050405020304" pitchFamily="18" charset="0"/>
                <a:cs typeface="Times New Roman" panose="02020603050405020304" pitchFamily="18" charset="0"/>
              </a:rPr>
              <a:t>, kterými byla následně uskutečněna zásadní výměna a unifikace vozového parku tramvají.</a:t>
            </a:r>
            <a:endParaRPr lang="cs-CZ" kern="100" dirty="0">
              <a:effectLst/>
              <a:latin typeface="+mn-lt"/>
              <a:ea typeface="Calibri" panose="020F0502020204030204" pitchFamily="34" charset="0"/>
              <a:cs typeface="Times New Roman" panose="02020603050405020304" pitchFamily="18" charset="0"/>
            </a:endParaRPr>
          </a:p>
          <a:p>
            <a:endParaRPr lang="cs-CZ" dirty="0"/>
          </a:p>
        </p:txBody>
      </p:sp>
      <p:pic>
        <p:nvPicPr>
          <p:cNvPr id="4" name="Obrázek 3">
            <a:extLst>
              <a:ext uri="{FF2B5EF4-FFF2-40B4-BE49-F238E27FC236}">
                <a16:creationId xmlns:a16="http://schemas.microsoft.com/office/drawing/2014/main" id="{9CDA7F42-49FA-66D3-16C0-6D2E9D2094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9075" y="1760547"/>
            <a:ext cx="6641049" cy="4860000"/>
          </a:xfrm>
          <a:prstGeom prst="rect">
            <a:avLst/>
          </a:prstGeom>
          <a:noFill/>
          <a:ln>
            <a:noFill/>
          </a:ln>
        </p:spPr>
      </p:pic>
    </p:spTree>
    <p:extLst>
      <p:ext uri="{BB962C8B-B14F-4D97-AF65-F5344CB8AC3E}">
        <p14:creationId xmlns:p14="http://schemas.microsoft.com/office/powerpoint/2010/main" val="376473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3" name="AutoShape 2" descr="Křižíkova první elektrická tramvaj před budovou konečné stanice u letenského Zámečku">
            <a:extLst>
              <a:ext uri="{FF2B5EF4-FFF2-40B4-BE49-F238E27FC236}">
                <a16:creationId xmlns:a16="http://schemas.microsoft.com/office/drawing/2014/main" id="{CC16F918-B53E-04A4-F961-2ACCFBB1A6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 name="TextovéPole 1">
            <a:extLst>
              <a:ext uri="{FF2B5EF4-FFF2-40B4-BE49-F238E27FC236}">
                <a16:creationId xmlns:a16="http://schemas.microsoft.com/office/drawing/2014/main" id="{09D5673A-776A-73C3-82D1-C42C3D672AD3}"/>
              </a:ext>
            </a:extLst>
          </p:cNvPr>
          <p:cNvSpPr txBox="1"/>
          <p:nvPr/>
        </p:nvSpPr>
        <p:spPr>
          <a:xfrm>
            <a:off x="469900" y="676275"/>
            <a:ext cx="8391525" cy="799258"/>
          </a:xfrm>
          <a:prstGeom prst="rect">
            <a:avLst/>
          </a:prstGeom>
          <a:noFill/>
        </p:spPr>
        <p:txBody>
          <a:bodyPr wrap="square" rtlCol="0">
            <a:spAutoFit/>
          </a:bodyPr>
          <a:lstStyle/>
          <a:p>
            <a:pPr algn="just" fontAlgn="base">
              <a:lnSpc>
                <a:spcPts val="1800"/>
              </a:lnSpc>
              <a:spcBef>
                <a:spcPts val="1125"/>
              </a:spcBef>
              <a:spcAft>
                <a:spcPts val="1125"/>
              </a:spcAft>
            </a:pPr>
            <a:r>
              <a:rPr lang="cs-CZ" b="1" kern="0" spc="10" dirty="0">
                <a:solidFill>
                  <a:srgbClr val="000000"/>
                </a:solidFill>
                <a:effectLst/>
                <a:latin typeface="+mn-lt"/>
                <a:ea typeface="Times New Roman" panose="02020603050405020304" pitchFamily="18" charset="0"/>
                <a:cs typeface="Times New Roman" panose="02020603050405020304" pitchFamily="18" charset="0"/>
              </a:rPr>
              <a:t>1.7.1986: </a:t>
            </a:r>
            <a:r>
              <a:rPr lang="cs-CZ" kern="0" spc="10" dirty="0">
                <a:solidFill>
                  <a:srgbClr val="000000"/>
                </a:solidFill>
                <a:effectLst/>
                <a:latin typeface="+mn-lt"/>
                <a:ea typeface="Times New Roman" panose="02020603050405020304" pitchFamily="18" charset="0"/>
                <a:cs typeface="Times New Roman" panose="02020603050405020304" pitchFamily="18" charset="0"/>
              </a:rPr>
              <a:t>Do provozu s cestujícími byly zařazeny </a:t>
            </a:r>
            <a:r>
              <a:rPr lang="cs-CZ" b="1" kern="0" spc="10" dirty="0">
                <a:solidFill>
                  <a:srgbClr val="000000"/>
                </a:solidFill>
                <a:effectLst/>
                <a:latin typeface="+mn-lt"/>
                <a:ea typeface="Times New Roman" panose="02020603050405020304" pitchFamily="18" charset="0"/>
                <a:cs typeface="Times New Roman" panose="02020603050405020304" pitchFamily="18" charset="0"/>
              </a:rPr>
              <a:t>velkokapacitní tříčlánkové obousměrné tramvaje KT8D5</a:t>
            </a:r>
            <a:r>
              <a:rPr lang="cs-CZ" kern="0" spc="10" dirty="0">
                <a:solidFill>
                  <a:srgbClr val="000000"/>
                </a:solidFill>
                <a:effectLst/>
                <a:latin typeface="+mn-lt"/>
                <a:ea typeface="Times New Roman" panose="02020603050405020304" pitchFamily="18" charset="0"/>
                <a:cs typeface="Times New Roman" panose="02020603050405020304" pitchFamily="18" charset="0"/>
              </a:rPr>
              <a:t> představující první nový typ od zavedení T3 v roce 1962.</a:t>
            </a:r>
            <a:endParaRPr lang="cs-CZ" dirty="0"/>
          </a:p>
        </p:txBody>
      </p:sp>
      <p:pic>
        <p:nvPicPr>
          <p:cNvPr id="5" name="Picture 6" descr="Hranaté tramvaje v Praze dojezdily. „Kachny“ vozily cestující 27 let ...">
            <a:extLst>
              <a:ext uri="{FF2B5EF4-FFF2-40B4-BE49-F238E27FC236}">
                <a16:creationId xmlns:a16="http://schemas.microsoft.com/office/drawing/2014/main" id="{DC13DE44-38AD-4E28-ED3A-08F79AFD3C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056" y="1481500"/>
            <a:ext cx="7414137" cy="49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30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3" name="AutoShape 2" descr="Křižíkova první elektrická tramvaj před budovou konečné stanice u letenského Zámečku">
            <a:extLst>
              <a:ext uri="{FF2B5EF4-FFF2-40B4-BE49-F238E27FC236}">
                <a16:creationId xmlns:a16="http://schemas.microsoft.com/office/drawing/2014/main" id="{CC16F918-B53E-04A4-F961-2ACCFBB1A6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 name="TextovéPole 1">
            <a:extLst>
              <a:ext uri="{FF2B5EF4-FFF2-40B4-BE49-F238E27FC236}">
                <a16:creationId xmlns:a16="http://schemas.microsoft.com/office/drawing/2014/main" id="{0CD372AF-053B-9B70-5908-26D20661AB6C}"/>
              </a:ext>
            </a:extLst>
          </p:cNvPr>
          <p:cNvSpPr txBox="1"/>
          <p:nvPr/>
        </p:nvSpPr>
        <p:spPr>
          <a:xfrm>
            <a:off x="376238" y="676275"/>
            <a:ext cx="8391525" cy="1260923"/>
          </a:xfrm>
          <a:prstGeom prst="rect">
            <a:avLst/>
          </a:prstGeom>
          <a:noFill/>
        </p:spPr>
        <p:txBody>
          <a:bodyPr wrap="square" rtlCol="0">
            <a:spAutoFit/>
          </a:bodyPr>
          <a:lstStyle/>
          <a:p>
            <a:pPr algn="just" fontAlgn="base">
              <a:lnSpc>
                <a:spcPts val="1800"/>
              </a:lnSpc>
              <a:spcBef>
                <a:spcPts val="1125"/>
              </a:spcBef>
              <a:spcAft>
                <a:spcPts val="1125"/>
              </a:spcAft>
            </a:pPr>
            <a:r>
              <a:rPr lang="cs-CZ" b="1" kern="0" spc="10" dirty="0">
                <a:solidFill>
                  <a:srgbClr val="000000"/>
                </a:solidFill>
                <a:effectLst/>
                <a:latin typeface="+mn-lt"/>
                <a:ea typeface="Times New Roman" panose="02020603050405020304" pitchFamily="18" charset="0"/>
                <a:cs typeface="Times New Roman" panose="02020603050405020304" pitchFamily="18" charset="0"/>
              </a:rPr>
              <a:t>25. 7. 1997: </a:t>
            </a:r>
            <a:r>
              <a:rPr lang="cs-CZ" kern="0" spc="10" dirty="0">
                <a:solidFill>
                  <a:srgbClr val="000000"/>
                </a:solidFill>
                <a:effectLst/>
                <a:latin typeface="+mn-lt"/>
                <a:ea typeface="Times New Roman" panose="02020603050405020304" pitchFamily="18" charset="0"/>
                <a:cs typeface="Times New Roman" panose="02020603050405020304" pitchFamily="18" charset="0"/>
              </a:rPr>
              <a:t>Do zkušebního provozu s cestujícími byly zařazeny </a:t>
            </a:r>
            <a:r>
              <a:rPr lang="cs-CZ" b="1" kern="0" spc="10" dirty="0">
                <a:solidFill>
                  <a:srgbClr val="000000"/>
                </a:solidFill>
                <a:effectLst/>
                <a:latin typeface="+mn-lt"/>
                <a:ea typeface="Times New Roman" panose="02020603050405020304" pitchFamily="18" charset="0"/>
                <a:cs typeface="Times New Roman" panose="02020603050405020304" pitchFamily="18" charset="0"/>
              </a:rPr>
              <a:t>nízkopodlažní tramvaje RT6N1</a:t>
            </a:r>
            <a:r>
              <a:rPr lang="cs-CZ" kern="0" spc="10" dirty="0">
                <a:solidFill>
                  <a:srgbClr val="000000"/>
                </a:solidFill>
                <a:effectLst/>
                <a:latin typeface="+mn-lt"/>
                <a:ea typeface="Times New Roman" panose="02020603050405020304" pitchFamily="18" charset="0"/>
                <a:cs typeface="Times New Roman" panose="02020603050405020304" pitchFamily="18" charset="0"/>
              </a:rPr>
              <a:t> představující první tuzemskou generaci nízkopodlažních tramvají vyvíjených v ČKD Praha po roce 1990. Jejich provoz nebyl příliš úspěšný a skončil po necelých 2 letech.</a:t>
            </a:r>
            <a:endParaRPr lang="cs-CZ" dirty="0"/>
          </a:p>
        </p:txBody>
      </p:sp>
      <p:pic>
        <p:nvPicPr>
          <p:cNvPr id="4" name="Obrázek 3">
            <a:extLst>
              <a:ext uri="{FF2B5EF4-FFF2-40B4-BE49-F238E27FC236}">
                <a16:creationId xmlns:a16="http://schemas.microsoft.com/office/drawing/2014/main" id="{2A1E6FBD-2A4E-AC4A-3959-538F2DCB9B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9240" y="1929130"/>
            <a:ext cx="5760720" cy="4557395"/>
          </a:xfrm>
          <a:prstGeom prst="rect">
            <a:avLst/>
          </a:prstGeom>
          <a:noFill/>
          <a:ln>
            <a:noFill/>
          </a:ln>
        </p:spPr>
      </p:pic>
    </p:spTree>
    <p:extLst>
      <p:ext uri="{BB962C8B-B14F-4D97-AF65-F5344CB8AC3E}">
        <p14:creationId xmlns:p14="http://schemas.microsoft.com/office/powerpoint/2010/main" val="9791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53C9E84A-B711-F5EB-6F6F-603EF2DA211E}"/>
              </a:ext>
            </a:extLst>
          </p:cNvPr>
          <p:cNvSpPr txBox="1"/>
          <p:nvPr/>
        </p:nvSpPr>
        <p:spPr>
          <a:xfrm>
            <a:off x="376238" y="676275"/>
            <a:ext cx="8391525" cy="1030090"/>
          </a:xfrm>
          <a:prstGeom prst="rect">
            <a:avLst/>
          </a:prstGeom>
          <a:noFill/>
        </p:spPr>
        <p:txBody>
          <a:bodyPr wrap="square" rtlCol="0">
            <a:spAutoFit/>
          </a:bodyPr>
          <a:lstStyle/>
          <a:p>
            <a:pPr fontAlgn="base">
              <a:lnSpc>
                <a:spcPts val="1800"/>
              </a:lnSpc>
              <a:spcBef>
                <a:spcPts val="1125"/>
              </a:spcBef>
              <a:spcAft>
                <a:spcPts val="1125"/>
              </a:spcAft>
            </a:pPr>
            <a:r>
              <a:rPr lang="cs-CZ" b="1" kern="0" spc="10" dirty="0">
                <a:solidFill>
                  <a:srgbClr val="000000"/>
                </a:solidFill>
                <a:effectLst/>
                <a:latin typeface="+mn-lt"/>
                <a:ea typeface="Times New Roman" panose="02020603050405020304" pitchFamily="18" charset="0"/>
                <a:cs typeface="Times New Roman" panose="02020603050405020304" pitchFamily="18" charset="0"/>
              </a:rPr>
              <a:t>5. 10. 2010: </a:t>
            </a:r>
            <a:r>
              <a:rPr lang="cs-CZ" kern="0" spc="10" dirty="0">
                <a:solidFill>
                  <a:srgbClr val="000000"/>
                </a:solidFill>
                <a:effectLst/>
                <a:latin typeface="+mn-lt"/>
                <a:ea typeface="Times New Roman" panose="02020603050405020304" pitchFamily="18" charset="0"/>
                <a:cs typeface="Times New Roman" panose="02020603050405020304" pitchFamily="18" charset="0"/>
              </a:rPr>
              <a:t>Do zkušebního provozu s cestujícími byly zařazeny </a:t>
            </a:r>
            <a:r>
              <a:rPr lang="cs-CZ" b="1" kern="0" spc="10" dirty="0">
                <a:solidFill>
                  <a:srgbClr val="000000"/>
                </a:solidFill>
                <a:effectLst/>
                <a:latin typeface="+mn-lt"/>
                <a:ea typeface="Times New Roman" panose="02020603050405020304" pitchFamily="18" charset="0"/>
                <a:cs typeface="Times New Roman" panose="02020603050405020304" pitchFamily="18" charset="0"/>
              </a:rPr>
              <a:t>100% nízkopodlažní tramvaje Škoda 15T</a:t>
            </a:r>
            <a:r>
              <a:rPr lang="cs-CZ" kern="0" spc="10" dirty="0">
                <a:solidFill>
                  <a:srgbClr val="000000"/>
                </a:solidFill>
                <a:effectLst/>
                <a:latin typeface="+mn-lt"/>
                <a:ea typeface="Times New Roman" panose="02020603050405020304" pitchFamily="18" charset="0"/>
                <a:cs typeface="Times New Roman" panose="02020603050405020304" pitchFamily="18" charset="0"/>
              </a:rPr>
              <a:t>, v současné době nejmodernější a zároveň nejpočetnější typ nízkopodlažních tramvají v Praze.</a:t>
            </a:r>
            <a:endParaRPr lang="cs-CZ" dirty="0"/>
          </a:p>
        </p:txBody>
      </p:sp>
      <p:pic>
        <p:nvPicPr>
          <p:cNvPr id="3" name="Obrázek 2">
            <a:extLst>
              <a:ext uri="{FF2B5EF4-FFF2-40B4-BE49-F238E27FC236}">
                <a16:creationId xmlns:a16="http://schemas.microsoft.com/office/drawing/2014/main" id="{6F38A184-6197-17E6-6A0B-65D2F31D84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930" y="1706365"/>
            <a:ext cx="6439578" cy="4824000"/>
          </a:xfrm>
          <a:prstGeom prst="rect">
            <a:avLst/>
          </a:prstGeom>
          <a:noFill/>
          <a:ln>
            <a:noFill/>
          </a:ln>
        </p:spPr>
      </p:pic>
    </p:spTree>
    <p:extLst>
      <p:ext uri="{BB962C8B-B14F-4D97-AF65-F5344CB8AC3E}">
        <p14:creationId xmlns:p14="http://schemas.microsoft.com/office/powerpoint/2010/main" val="13950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469900" y="3606713"/>
            <a:ext cx="8391525" cy="334586"/>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1026" name="Picture 2">
            <a:extLst>
              <a:ext uri="{FF2B5EF4-FFF2-40B4-BE49-F238E27FC236}">
                <a16:creationId xmlns:a16="http://schemas.microsoft.com/office/drawing/2014/main" id="{C264C195-2792-31B4-4405-1BD3538DE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35000"/>
            <a:ext cx="4567407" cy="259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F93EDA2-7D4B-0845-6D94-82BB1889F0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9425" y="2288750"/>
            <a:ext cx="4272000" cy="320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0612B85-590F-C1E3-742C-EC1A0B9A81F8}"/>
              </a:ext>
            </a:extLst>
          </p:cNvPr>
          <p:cNvSpPr txBox="1"/>
          <p:nvPr/>
        </p:nvSpPr>
        <p:spPr>
          <a:xfrm>
            <a:off x="376238" y="676275"/>
            <a:ext cx="4092067" cy="830997"/>
          </a:xfrm>
          <a:prstGeom prst="rect">
            <a:avLst/>
          </a:prstGeom>
          <a:noFill/>
        </p:spPr>
        <p:txBody>
          <a:bodyPr wrap="square" rtlCol="0">
            <a:spAutoFit/>
          </a:bodyPr>
          <a:lstStyle/>
          <a:p>
            <a:r>
              <a:rPr lang="pl-PL" b="1" i="0" dirty="0">
                <a:solidFill>
                  <a:srgbClr val="525252"/>
                </a:solidFill>
                <a:effectLst/>
                <a:latin typeface="+mn-lt"/>
              </a:rPr>
              <a:t>Tramvaj Škoda 15T bez schodů.</a:t>
            </a:r>
            <a:endParaRPr lang="cs-CZ" b="1" dirty="0">
              <a:latin typeface="+mn-lt"/>
            </a:endParaRPr>
          </a:p>
        </p:txBody>
      </p:sp>
      <p:sp>
        <p:nvSpPr>
          <p:cNvPr id="3" name="TextovéPole 2">
            <a:extLst>
              <a:ext uri="{FF2B5EF4-FFF2-40B4-BE49-F238E27FC236}">
                <a16:creationId xmlns:a16="http://schemas.microsoft.com/office/drawing/2014/main" id="{EF6519FD-934A-095D-AE3D-38EC3532D672}"/>
              </a:ext>
            </a:extLst>
          </p:cNvPr>
          <p:cNvSpPr txBox="1"/>
          <p:nvPr/>
        </p:nvSpPr>
        <p:spPr>
          <a:xfrm>
            <a:off x="4589425" y="676275"/>
            <a:ext cx="4092067" cy="1938992"/>
          </a:xfrm>
          <a:prstGeom prst="rect">
            <a:avLst/>
          </a:prstGeom>
          <a:noFill/>
        </p:spPr>
        <p:txBody>
          <a:bodyPr wrap="square" rtlCol="0">
            <a:spAutoFit/>
          </a:bodyPr>
          <a:lstStyle/>
          <a:p>
            <a:pPr algn="just"/>
            <a:r>
              <a:rPr lang="pt-BR" b="1" i="0" dirty="0">
                <a:solidFill>
                  <a:srgbClr val="525252"/>
                </a:solidFill>
                <a:effectLst/>
                <a:latin typeface="+mn-lt"/>
              </a:rPr>
              <a:t>Tramvaj se sezením na podestách</a:t>
            </a:r>
            <a:r>
              <a:rPr lang="cs-CZ" b="1" i="0" dirty="0">
                <a:solidFill>
                  <a:srgbClr val="525252"/>
                </a:solidFill>
                <a:effectLst/>
                <a:latin typeface="+mn-lt"/>
              </a:rPr>
              <a:t>. </a:t>
            </a:r>
          </a:p>
          <a:p>
            <a:pPr algn="just"/>
            <a:r>
              <a:rPr lang="cs-CZ" b="1" i="0" dirty="0">
                <a:solidFill>
                  <a:srgbClr val="444444"/>
                </a:solidFill>
                <a:effectLst/>
                <a:latin typeface="+mn-lt"/>
              </a:rPr>
              <a:t>Nové tramvaje pro Prahu budou méně nízkopodlažní. </a:t>
            </a:r>
          </a:p>
          <a:p>
            <a:endParaRPr lang="cs-CZ" b="1" dirty="0">
              <a:latin typeface="+mn-lt"/>
            </a:endParaRPr>
          </a:p>
        </p:txBody>
      </p:sp>
    </p:spTree>
    <p:extLst>
      <p:ext uri="{BB962C8B-B14F-4D97-AF65-F5344CB8AC3E}">
        <p14:creationId xmlns:p14="http://schemas.microsoft.com/office/powerpoint/2010/main" val="209431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1030" name="Picture 6" descr="undefined">
            <a:extLst>
              <a:ext uri="{FF2B5EF4-FFF2-40B4-BE49-F238E27FC236}">
                <a16:creationId xmlns:a16="http://schemas.microsoft.com/office/drawing/2014/main" id="{180A4CC2-F481-1CD8-6DB1-F8FF51EB6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32" y="358301"/>
            <a:ext cx="7518025" cy="550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78A4B59A-8774-323C-B999-392FF32E5323}"/>
              </a:ext>
            </a:extLst>
          </p:cNvPr>
          <p:cNvSpPr txBox="1"/>
          <p:nvPr/>
        </p:nvSpPr>
        <p:spPr>
          <a:xfrm>
            <a:off x="575032" y="5866301"/>
            <a:ext cx="7268069" cy="461665"/>
          </a:xfrm>
          <a:prstGeom prst="rect">
            <a:avLst/>
          </a:prstGeom>
          <a:noFill/>
        </p:spPr>
        <p:txBody>
          <a:bodyPr wrap="square" rtlCol="0">
            <a:spAutoFit/>
          </a:bodyPr>
          <a:lstStyle/>
          <a:p>
            <a:r>
              <a:rPr lang="cs-CZ" b="0" i="0" dirty="0">
                <a:solidFill>
                  <a:srgbClr val="202122"/>
                </a:solidFill>
                <a:effectLst/>
                <a:latin typeface="+mn-lt"/>
              </a:rPr>
              <a:t>Omnibus před Národní galerií v </a:t>
            </a:r>
            <a:r>
              <a:rPr lang="cs-CZ" b="0" i="0" u="none" strike="noStrike" dirty="0">
                <a:solidFill>
                  <a:srgbClr val="3366CC"/>
                </a:solidFill>
                <a:effectLst/>
                <a:latin typeface="+mn-lt"/>
              </a:rPr>
              <a:t>Londýně</a:t>
            </a:r>
            <a:r>
              <a:rPr lang="cs-CZ" b="0" i="0" dirty="0">
                <a:solidFill>
                  <a:srgbClr val="202122"/>
                </a:solidFill>
                <a:effectLst/>
                <a:latin typeface="+mn-lt"/>
              </a:rPr>
              <a:t> (cca 1890)</a:t>
            </a:r>
            <a:endParaRPr lang="cs-CZ" dirty="0">
              <a:latin typeface="+mn-lt"/>
            </a:endParaRPr>
          </a:p>
        </p:txBody>
      </p:sp>
    </p:spTree>
    <p:extLst>
      <p:ext uri="{BB962C8B-B14F-4D97-AF65-F5344CB8AC3E}">
        <p14:creationId xmlns:p14="http://schemas.microsoft.com/office/powerpoint/2010/main" val="110189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0"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0FA22158-7683-EB0B-69DE-202C50357CD6}"/>
              </a:ext>
            </a:extLst>
          </p:cNvPr>
          <p:cNvSpPr txBox="1"/>
          <p:nvPr/>
        </p:nvSpPr>
        <p:spPr>
          <a:xfrm>
            <a:off x="376238" y="676275"/>
            <a:ext cx="8391525" cy="4154984"/>
          </a:xfrm>
          <a:prstGeom prst="rect">
            <a:avLst/>
          </a:prstGeom>
          <a:noFill/>
        </p:spPr>
        <p:txBody>
          <a:bodyPr wrap="square" rtlCol="0">
            <a:spAutoFit/>
          </a:bodyPr>
          <a:lstStyle/>
          <a:p>
            <a:pPr algn="just"/>
            <a:r>
              <a:rPr lang="cs-CZ" b="1" dirty="0"/>
              <a:t>Ale vraťme se zpět do historie. </a:t>
            </a:r>
          </a:p>
          <a:p>
            <a:pPr algn="just"/>
            <a:r>
              <a:rPr lang="cs-CZ" kern="0" dirty="0">
                <a:solidFill>
                  <a:srgbClr val="000000"/>
                </a:solidFill>
                <a:effectLst/>
                <a:latin typeface="+mn-lt"/>
                <a:ea typeface="Times New Roman" panose="02020603050405020304" pitchFamily="18" charset="0"/>
              </a:rPr>
              <a:t>Z historických pramenů je patrné, že jsme dříve po městě cestovali převážně hromadně a využívali k tomu dopravní prostředek zvaný tramvaj, tvořený vozy pohybujícími se po kolejích. Tramvaje sloužily milionům lidí po celém světě. Pak ale, zejména na americkém kontinentu, téměř přes noc začaly tramvaje mizet, koleje byly vykopány a trolejové vedení strháno. Musely mít mocné nepřátele, protože tato změna se odehrávala více či méně intenzivně v různých zemích po celém světě. Ale proč? Co se stalo? Jaké byly důvody, které vedly k vytlačování tramvají jako městského dopravního prostředku? </a:t>
            </a:r>
            <a:endParaRPr lang="cs-CZ" dirty="0">
              <a:latin typeface="+mn-lt"/>
            </a:endParaRPr>
          </a:p>
        </p:txBody>
      </p:sp>
    </p:spTree>
    <p:extLst>
      <p:ext uri="{BB962C8B-B14F-4D97-AF65-F5344CB8AC3E}">
        <p14:creationId xmlns:p14="http://schemas.microsoft.com/office/powerpoint/2010/main" val="288611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3"/>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4"/>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1FF2ABA4-A2EE-F84A-90C9-28862CB7F71D}"/>
              </a:ext>
            </a:extLst>
          </p:cNvPr>
          <p:cNvSpPr txBox="1"/>
          <p:nvPr/>
        </p:nvSpPr>
        <p:spPr>
          <a:xfrm>
            <a:off x="376238" y="676275"/>
            <a:ext cx="8391525" cy="5632311"/>
          </a:xfrm>
          <a:prstGeom prst="rect">
            <a:avLst/>
          </a:prstGeom>
          <a:noFill/>
        </p:spPr>
        <p:txBody>
          <a:bodyPr wrap="square" rtlCol="0">
            <a:spAutoFit/>
          </a:bodyPr>
          <a:lstStyle/>
          <a:p>
            <a:pPr algn="just"/>
            <a:r>
              <a:rPr lang="cs-CZ" b="0" i="0" dirty="0">
                <a:solidFill>
                  <a:srgbClr val="000033"/>
                </a:solidFill>
                <a:effectLst/>
                <a:latin typeface="+mn-lt"/>
              </a:rPr>
              <a:t>Zlatá éra tramvají byla ve 20. až 30. letech </a:t>
            </a:r>
            <a:r>
              <a:rPr lang="cs-CZ" b="0" i="0" u="none" strike="noStrike" dirty="0">
                <a:solidFill>
                  <a:srgbClr val="002BB8"/>
                </a:solidFill>
                <a:effectLst/>
                <a:latin typeface="+mn-lt"/>
              </a:rPr>
              <a:t>20. století</a:t>
            </a:r>
            <a:r>
              <a:rPr lang="cs-CZ" b="0" i="0" dirty="0">
                <a:solidFill>
                  <a:srgbClr val="000033"/>
                </a:solidFill>
                <a:effectLst/>
                <a:latin typeface="+mn-lt"/>
              </a:rPr>
              <a:t>, když </a:t>
            </a:r>
            <a:r>
              <a:rPr lang="cs-CZ" b="0" i="0" u="none" strike="noStrike" dirty="0">
                <a:solidFill>
                  <a:srgbClr val="002BB8"/>
                </a:solidFill>
                <a:effectLst/>
                <a:latin typeface="+mn-lt"/>
              </a:rPr>
              <a:t>autobusy</a:t>
            </a:r>
            <a:r>
              <a:rPr lang="cs-CZ" b="0" i="0" dirty="0">
                <a:solidFill>
                  <a:srgbClr val="000033"/>
                </a:solidFill>
                <a:effectLst/>
                <a:latin typeface="+mn-lt"/>
              </a:rPr>
              <a:t> byly teprve experimentální formou dopravy a tramvaje tak neměly žádnou konkurenci, navíc města rychle rostla. Po </a:t>
            </a:r>
            <a:r>
              <a:rPr lang="cs-CZ" b="0" i="0" u="none" strike="noStrike" dirty="0">
                <a:solidFill>
                  <a:srgbClr val="002BB8"/>
                </a:solidFill>
                <a:effectLst/>
                <a:latin typeface="+mn-lt"/>
              </a:rPr>
              <a:t>druhé světové válce</a:t>
            </a:r>
            <a:r>
              <a:rPr lang="cs-CZ" b="0" i="0" dirty="0">
                <a:solidFill>
                  <a:srgbClr val="000033"/>
                </a:solidFill>
                <a:effectLst/>
                <a:latin typeface="+mn-lt"/>
              </a:rPr>
              <a:t> byly tramvajové linky v řadě měst Evropy i </a:t>
            </a:r>
            <a:r>
              <a:rPr lang="cs-CZ" b="0" i="0" u="none" strike="noStrike" dirty="0">
                <a:solidFill>
                  <a:srgbClr val="002BB8"/>
                </a:solidFill>
                <a:effectLst/>
                <a:latin typeface="+mn-lt"/>
              </a:rPr>
              <a:t>USA</a:t>
            </a:r>
            <a:r>
              <a:rPr lang="cs-CZ" b="0" i="0" dirty="0">
                <a:solidFill>
                  <a:srgbClr val="000033"/>
                </a:solidFill>
                <a:effectLst/>
                <a:latin typeface="+mn-lt"/>
              </a:rPr>
              <a:t> rušeny a tramvaje byly vnímány jako nemoderní způsob dopravy, mj. kvůli rychlému rozvoji autobusů, způsobenému zdokonalením technologie spalovacího motoru. Ve Spojených státech dokonce firma General Motors založila společnost „National City Lines“, která skupovala provozovatele tramvajové dopravy v jednotlivých městech a tramvaje nahrazovala autobusy. Po poválečném úpadku tramvajové dopravy, hlavně v </a:t>
            </a:r>
            <a:r>
              <a:rPr lang="cs-CZ" b="0" i="0" u="none" strike="noStrike" dirty="0">
                <a:solidFill>
                  <a:srgbClr val="002BB8"/>
                </a:solidFill>
                <a:effectLst/>
                <a:latin typeface="+mn-lt"/>
              </a:rPr>
              <a:t>USA</a:t>
            </a:r>
            <a:r>
              <a:rPr lang="cs-CZ" b="0" i="0" dirty="0">
                <a:solidFill>
                  <a:srgbClr val="000033"/>
                </a:solidFill>
                <a:effectLst/>
                <a:latin typeface="+mn-lt"/>
              </a:rPr>
              <a:t> a v 70. letech také v </a:t>
            </a:r>
            <a:r>
              <a:rPr lang="cs-CZ" b="0" i="0" u="none" strike="noStrike" dirty="0">
                <a:solidFill>
                  <a:srgbClr val="002BB8"/>
                </a:solidFill>
                <a:effectLst/>
                <a:latin typeface="+mn-lt"/>
              </a:rPr>
              <a:t>ČSSR</a:t>
            </a:r>
            <a:r>
              <a:rPr lang="cs-CZ" b="0" i="0" dirty="0">
                <a:solidFill>
                  <a:srgbClr val="000033"/>
                </a:solidFill>
                <a:effectLst/>
                <a:latin typeface="+mn-lt"/>
              </a:rPr>
              <a:t>, zahájila </a:t>
            </a:r>
            <a:r>
              <a:rPr lang="cs-CZ" b="0" i="0" u="none" strike="noStrike" dirty="0">
                <a:solidFill>
                  <a:srgbClr val="CC2200"/>
                </a:solidFill>
                <a:effectLst/>
                <a:latin typeface="+mn-lt"/>
              </a:rPr>
              <a:t>Ropná krize</a:t>
            </a:r>
            <a:r>
              <a:rPr lang="cs-CZ" b="0" i="0" dirty="0">
                <a:solidFill>
                  <a:srgbClr val="000033"/>
                </a:solidFill>
                <a:effectLst/>
                <a:latin typeface="+mn-lt"/>
              </a:rPr>
              <a:t> v roce </a:t>
            </a:r>
            <a:r>
              <a:rPr lang="cs-CZ" b="0" i="0" u="none" strike="noStrike" dirty="0">
                <a:solidFill>
                  <a:srgbClr val="002BB8"/>
                </a:solidFill>
                <a:effectLst/>
                <a:latin typeface="+mn-lt"/>
              </a:rPr>
              <a:t>1973</a:t>
            </a:r>
            <a:r>
              <a:rPr lang="cs-CZ" b="0" i="0" dirty="0">
                <a:solidFill>
                  <a:srgbClr val="000033"/>
                </a:solidFill>
                <a:effectLst/>
                <a:latin typeface="+mn-lt"/>
              </a:rPr>
              <a:t> éru renesance tramvají (</a:t>
            </a:r>
            <a:r>
              <a:rPr lang="cs-CZ" b="0" i="0" u="none" strike="noStrike" dirty="0">
                <a:solidFill>
                  <a:srgbClr val="002BB8"/>
                </a:solidFill>
                <a:effectLst/>
                <a:latin typeface="+mn-lt"/>
              </a:rPr>
              <a:t>1991</a:t>
            </a:r>
            <a:r>
              <a:rPr lang="cs-CZ" b="0" i="0" dirty="0">
                <a:solidFill>
                  <a:srgbClr val="000033"/>
                </a:solidFill>
                <a:effectLst/>
                <a:latin typeface="+mn-lt"/>
              </a:rPr>
              <a:t> Štrasburk, </a:t>
            </a:r>
            <a:r>
              <a:rPr lang="cs-CZ" b="0" i="0" u="none" strike="noStrike" dirty="0">
                <a:solidFill>
                  <a:srgbClr val="002BB8"/>
                </a:solidFill>
                <a:effectLst/>
                <a:latin typeface="+mn-lt"/>
              </a:rPr>
              <a:t>1998</a:t>
            </a:r>
            <a:r>
              <a:rPr lang="cs-CZ" b="0" i="0" dirty="0">
                <a:solidFill>
                  <a:srgbClr val="000033"/>
                </a:solidFill>
                <a:effectLst/>
                <a:latin typeface="+mn-lt"/>
              </a:rPr>
              <a:t> Orléans), která trvá dodnes v Západní Evropě a proniká i do Ameriky (</a:t>
            </a:r>
            <a:r>
              <a:rPr lang="cs-CZ" b="0" i="0" u="none" strike="noStrike" dirty="0">
                <a:solidFill>
                  <a:srgbClr val="002BB8"/>
                </a:solidFill>
                <a:effectLst/>
                <a:latin typeface="+mn-lt"/>
              </a:rPr>
              <a:t>San Diego</a:t>
            </a:r>
            <a:r>
              <a:rPr lang="cs-CZ" b="0" i="0" dirty="0">
                <a:solidFill>
                  <a:srgbClr val="000033"/>
                </a:solidFill>
                <a:effectLst/>
                <a:latin typeface="+mn-lt"/>
              </a:rPr>
              <a:t>, </a:t>
            </a:r>
            <a:r>
              <a:rPr lang="cs-CZ" b="0" i="0" u="none" strike="noStrike" dirty="0">
                <a:solidFill>
                  <a:srgbClr val="002BB8"/>
                </a:solidFill>
                <a:effectLst/>
                <a:latin typeface="+mn-lt"/>
              </a:rPr>
              <a:t>Los Angeles</a:t>
            </a:r>
            <a:r>
              <a:rPr lang="cs-CZ" b="0" i="0" dirty="0">
                <a:solidFill>
                  <a:srgbClr val="000033"/>
                </a:solidFill>
                <a:effectLst/>
                <a:latin typeface="+mn-lt"/>
              </a:rPr>
              <a:t>, </a:t>
            </a:r>
            <a:r>
              <a:rPr lang="cs-CZ" b="0" i="0" u="none" strike="noStrike" dirty="0">
                <a:solidFill>
                  <a:srgbClr val="002BB8"/>
                </a:solidFill>
                <a:effectLst/>
                <a:latin typeface="+mn-lt"/>
              </a:rPr>
              <a:t>Portland</a:t>
            </a:r>
            <a:r>
              <a:rPr lang="cs-CZ" b="0" i="0" dirty="0">
                <a:solidFill>
                  <a:srgbClr val="000033"/>
                </a:solidFill>
                <a:effectLst/>
                <a:latin typeface="+mn-lt"/>
              </a:rPr>
              <a:t>, </a:t>
            </a:r>
            <a:r>
              <a:rPr lang="cs-CZ" b="0" i="0" u="none" strike="noStrike" dirty="0">
                <a:solidFill>
                  <a:srgbClr val="002BB8"/>
                </a:solidFill>
                <a:effectLst/>
                <a:latin typeface="+mn-lt"/>
              </a:rPr>
              <a:t>Washington, ….</a:t>
            </a:r>
            <a:r>
              <a:rPr lang="cs-CZ" b="0" i="0" dirty="0">
                <a:solidFill>
                  <a:srgbClr val="000033"/>
                </a:solidFill>
                <a:effectLst/>
                <a:latin typeface="+mn-lt"/>
              </a:rPr>
              <a:t>)</a:t>
            </a:r>
            <a:endParaRPr lang="cs-CZ" dirty="0">
              <a:latin typeface="+mn-lt"/>
            </a:endParaRPr>
          </a:p>
        </p:txBody>
      </p:sp>
    </p:spTree>
    <p:extLst>
      <p:ext uri="{BB962C8B-B14F-4D97-AF65-F5344CB8AC3E}">
        <p14:creationId xmlns:p14="http://schemas.microsoft.com/office/powerpoint/2010/main" val="60879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2050" name="Picture 2" descr="undefined">
            <a:extLst>
              <a:ext uri="{FF2B5EF4-FFF2-40B4-BE49-F238E27FC236}">
                <a16:creationId xmlns:a16="http://schemas.microsoft.com/office/drawing/2014/main" id="{529E364B-9F5D-CA13-5B29-B2A4098120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718" y="1310332"/>
            <a:ext cx="6960000" cy="52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4C71A2B-EF37-60DA-D55A-EFD3939DA3B3}"/>
              </a:ext>
            </a:extLst>
          </p:cNvPr>
          <p:cNvSpPr txBox="1"/>
          <p:nvPr/>
        </p:nvSpPr>
        <p:spPr>
          <a:xfrm>
            <a:off x="744718" y="676275"/>
            <a:ext cx="6975835" cy="461665"/>
          </a:xfrm>
          <a:prstGeom prst="rect">
            <a:avLst/>
          </a:prstGeom>
          <a:noFill/>
        </p:spPr>
        <p:txBody>
          <a:bodyPr wrap="square" rtlCol="0">
            <a:spAutoFit/>
          </a:bodyPr>
          <a:lstStyle/>
          <a:p>
            <a:r>
              <a:rPr lang="cs-CZ" b="0" i="0" dirty="0">
                <a:solidFill>
                  <a:srgbClr val="202122"/>
                </a:solidFill>
                <a:effectLst/>
                <a:latin typeface="+mn-lt"/>
              </a:rPr>
              <a:t>„</a:t>
            </a:r>
            <a:r>
              <a:rPr lang="cs-CZ" b="0" i="0" dirty="0" err="1">
                <a:solidFill>
                  <a:srgbClr val="202122"/>
                </a:solidFill>
                <a:effectLst/>
                <a:latin typeface="+mn-lt"/>
              </a:rPr>
              <a:t>Streetcar</a:t>
            </a:r>
            <a:r>
              <a:rPr lang="cs-CZ" b="0" i="0" dirty="0">
                <a:solidFill>
                  <a:srgbClr val="202122"/>
                </a:solidFill>
                <a:effectLst/>
                <a:latin typeface="+mn-lt"/>
              </a:rPr>
              <a:t>“ (historická tramvaj) v ulicích Filadelfi</a:t>
            </a:r>
            <a:r>
              <a:rPr lang="cs-CZ" b="0" i="0" dirty="0">
                <a:solidFill>
                  <a:srgbClr val="202122"/>
                </a:solidFill>
                <a:effectLst/>
                <a:latin typeface="Arial" panose="020B0604020202020204" pitchFamily="34" charset="0"/>
              </a:rPr>
              <a:t>e</a:t>
            </a:r>
            <a:endParaRPr lang="cs-CZ" dirty="0"/>
          </a:p>
        </p:txBody>
      </p:sp>
    </p:spTree>
    <p:extLst>
      <p:ext uri="{BB962C8B-B14F-4D97-AF65-F5344CB8AC3E}">
        <p14:creationId xmlns:p14="http://schemas.microsoft.com/office/powerpoint/2010/main" val="302054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074" name="Picture 2" descr="undefined">
            <a:extLst>
              <a:ext uri="{FF2B5EF4-FFF2-40B4-BE49-F238E27FC236}">
                <a16:creationId xmlns:a16="http://schemas.microsoft.com/office/drawing/2014/main" id="{4CD9F9C6-D0A7-FD8A-7CE1-E654D20ED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92" y="1354138"/>
            <a:ext cx="8100000" cy="54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E951013E-9A8A-18A7-3616-96FB949C4F67}"/>
              </a:ext>
            </a:extLst>
          </p:cNvPr>
          <p:cNvSpPr txBox="1"/>
          <p:nvPr/>
        </p:nvSpPr>
        <p:spPr>
          <a:xfrm>
            <a:off x="478392" y="299154"/>
            <a:ext cx="8078771" cy="830997"/>
          </a:xfrm>
          <a:prstGeom prst="rect">
            <a:avLst/>
          </a:prstGeom>
          <a:noFill/>
        </p:spPr>
        <p:txBody>
          <a:bodyPr wrap="square" rtlCol="0">
            <a:spAutoFit/>
          </a:bodyPr>
          <a:lstStyle/>
          <a:p>
            <a:pPr algn="just"/>
            <a:r>
              <a:rPr lang="cs-CZ" b="0" i="0" dirty="0">
                <a:solidFill>
                  <a:srgbClr val="202122"/>
                </a:solidFill>
                <a:effectLst/>
                <a:latin typeface="Arial" panose="020B0604020202020204" pitchFamily="34" charset="0"/>
              </a:rPr>
              <a:t>Rychlodrážní tramvaj v St. Louis. Rychlodrážní tramvaje se budují tam, kde se nevyplatí stavět  dražší metro.</a:t>
            </a:r>
            <a:endParaRPr lang="cs-CZ" dirty="0"/>
          </a:p>
        </p:txBody>
      </p:sp>
    </p:spTree>
    <p:extLst>
      <p:ext uri="{BB962C8B-B14F-4D97-AF65-F5344CB8AC3E}">
        <p14:creationId xmlns:p14="http://schemas.microsoft.com/office/powerpoint/2010/main" val="403303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1683"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1684"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3174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1686"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31750" name="Text Box 7"/>
          <p:cNvSpPr txBox="1">
            <a:spLocks noChangeArrowheads="1"/>
          </p:cNvSpPr>
          <p:nvPr/>
        </p:nvSpPr>
        <p:spPr bwMode="auto">
          <a:xfrm>
            <a:off x="166688" y="539750"/>
            <a:ext cx="8769350" cy="976313"/>
          </a:xfrm>
          <a:prstGeom prst="rect">
            <a:avLst/>
          </a:prstGeom>
          <a:noFill/>
          <a:ln w="9525">
            <a:noFill/>
            <a:miter lim="800000"/>
            <a:headEnd/>
            <a:tailEnd/>
          </a:ln>
        </p:spPr>
        <p:txBody>
          <a:bodyPr>
            <a:spAutoFit/>
          </a:bodyPr>
          <a:lstStyle/>
          <a:p>
            <a:pPr>
              <a:spcBef>
                <a:spcPct val="50000"/>
              </a:spcBef>
            </a:pPr>
            <a:r>
              <a:rPr lang="cs-CZ" sz="1800"/>
              <a:t>. </a:t>
            </a:r>
            <a:br>
              <a:rPr lang="cs-CZ" sz="1800"/>
            </a:br>
            <a:r>
              <a:rPr lang="cs-CZ" sz="2000"/>
              <a:t> </a:t>
            </a:r>
            <a:br>
              <a:rPr lang="cs-CZ" sz="2000"/>
            </a:br>
            <a:endParaRPr lang="cs-CZ" sz="2000"/>
          </a:p>
        </p:txBody>
      </p:sp>
      <p:sp>
        <p:nvSpPr>
          <p:cNvPr id="31751" name="Text Box 8"/>
          <p:cNvSpPr txBox="1">
            <a:spLocks noChangeArrowheads="1"/>
          </p:cNvSpPr>
          <p:nvPr/>
        </p:nvSpPr>
        <p:spPr bwMode="auto">
          <a:xfrm>
            <a:off x="0" y="379413"/>
            <a:ext cx="9144000" cy="707886"/>
          </a:xfrm>
          <a:prstGeom prst="rect">
            <a:avLst/>
          </a:prstGeom>
          <a:noFill/>
          <a:ln w="9525">
            <a:noFill/>
            <a:miter lim="800000"/>
            <a:headEnd/>
            <a:tailEnd/>
          </a:ln>
        </p:spPr>
        <p:txBody>
          <a:bodyPr>
            <a:spAutoFit/>
          </a:bodyPr>
          <a:lstStyle/>
          <a:p>
            <a:endParaRPr lang="cs-CZ" sz="1600" dirty="0">
              <a:latin typeface="Arial" charset="0"/>
            </a:endParaRPr>
          </a:p>
          <a:p>
            <a:pPr>
              <a:spcBef>
                <a:spcPct val="50000"/>
              </a:spcBef>
            </a:pPr>
            <a:endParaRPr lang="cs-CZ" sz="1600" dirty="0">
              <a:latin typeface="Arial" charset="0"/>
            </a:endParaRPr>
          </a:p>
        </p:txBody>
      </p:sp>
      <p:pic>
        <p:nvPicPr>
          <p:cNvPr id="5122" name="Picture 2" descr="Nové tramvaje do Cincinnati dodal CAF. (zdroj: Wikipedia.org)">
            <a:extLst>
              <a:ext uri="{FF2B5EF4-FFF2-40B4-BE49-F238E27FC236}">
                <a16:creationId xmlns:a16="http://schemas.microsoft.com/office/drawing/2014/main" id="{AC0E1573-10D3-0029-F5B4-BFB8AB1A5B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732" y="1221332"/>
            <a:ext cx="7200000" cy="540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826AB0B-0F96-B446-938C-ADB6EA1D3F74}"/>
              </a:ext>
            </a:extLst>
          </p:cNvPr>
          <p:cNvSpPr txBox="1"/>
          <p:nvPr/>
        </p:nvSpPr>
        <p:spPr>
          <a:xfrm>
            <a:off x="376237" y="466725"/>
            <a:ext cx="8391526" cy="830997"/>
          </a:xfrm>
          <a:prstGeom prst="rect">
            <a:avLst/>
          </a:prstGeom>
          <a:noFill/>
        </p:spPr>
        <p:txBody>
          <a:bodyPr wrap="square" rtlCol="0">
            <a:spAutoFit/>
          </a:bodyPr>
          <a:lstStyle/>
          <a:p>
            <a:r>
              <a:rPr lang="cs-CZ" dirty="0">
                <a:latin typeface="+mn-lt"/>
              </a:rPr>
              <a:t>A jaké moderní typy tramvají nás čekají: Návrat nových </a:t>
            </a:r>
            <a:r>
              <a:rPr lang="cs-CZ" b="0" dirty="0">
                <a:solidFill>
                  <a:srgbClr val="2D2D2D"/>
                </a:solidFill>
                <a:effectLst/>
                <a:latin typeface="+mn-lt"/>
              </a:rPr>
              <a:t>tramvají do Cincinnati</a:t>
            </a:r>
            <a:r>
              <a:rPr lang="cs-CZ" dirty="0">
                <a:latin typeface="+mn-lt"/>
              </a:rPr>
              <a:t> – 2016.</a:t>
            </a:r>
          </a:p>
        </p:txBody>
      </p:sp>
    </p:spTree>
    <p:extLst>
      <p:ext uri="{BB962C8B-B14F-4D97-AF65-F5344CB8AC3E}">
        <p14:creationId xmlns:p14="http://schemas.microsoft.com/office/powerpoint/2010/main" val="206502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1683"/>
                                        </p:tgtEl>
                                        <p:attrNameLst>
                                          <p:attrName>style.visibility</p:attrName>
                                        </p:attrNameLst>
                                      </p:cBhvr>
                                      <p:to>
                                        <p:strVal val="visible"/>
                                      </p:to>
                                    </p:set>
                                    <p:animEffect transition="in" filter="dissolve">
                                      <p:cBhvr>
                                        <p:cTn id="7" dur="500"/>
                                        <p:tgtEl>
                                          <p:spTgt spid="71683"/>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1684"/>
                                        </p:tgtEl>
                                        <p:attrNameLst>
                                          <p:attrName>style.visibility</p:attrName>
                                        </p:attrNameLst>
                                      </p:cBhvr>
                                      <p:to>
                                        <p:strVal val="visible"/>
                                      </p:to>
                                    </p:set>
                                    <p:animEffect transition="in" filter="dissolve">
                                      <p:cBhvr>
                                        <p:cTn id="11" dur="500"/>
                                        <p:tgtEl>
                                          <p:spTgt spid="71684"/>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1686"/>
                                        </p:tgtEl>
                                        <p:attrNameLst>
                                          <p:attrName>style.visibility</p:attrName>
                                        </p:attrNameLst>
                                      </p:cBhvr>
                                      <p:to>
                                        <p:strVal val="visible"/>
                                      </p:to>
                                    </p:set>
                                    <p:animEffect transition="in" filter="dissolve">
                                      <p:cBhvr>
                                        <p:cTn id="15" dur="500"/>
                                        <p:tgtEl>
                                          <p:spTgt spid="71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P spid="71684" grpId="0" autoUpdateAnimBg="0"/>
      <p:bldP spid="71686"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1683"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1684"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3174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1686"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31750" name="Text Box 7"/>
          <p:cNvSpPr txBox="1">
            <a:spLocks noChangeArrowheads="1"/>
          </p:cNvSpPr>
          <p:nvPr/>
        </p:nvSpPr>
        <p:spPr bwMode="auto">
          <a:xfrm>
            <a:off x="166688" y="539750"/>
            <a:ext cx="8769350" cy="976313"/>
          </a:xfrm>
          <a:prstGeom prst="rect">
            <a:avLst/>
          </a:prstGeom>
          <a:noFill/>
          <a:ln w="9525">
            <a:noFill/>
            <a:miter lim="800000"/>
            <a:headEnd/>
            <a:tailEnd/>
          </a:ln>
        </p:spPr>
        <p:txBody>
          <a:bodyPr>
            <a:spAutoFit/>
          </a:bodyPr>
          <a:lstStyle/>
          <a:p>
            <a:pPr>
              <a:spcBef>
                <a:spcPct val="50000"/>
              </a:spcBef>
            </a:pPr>
            <a:r>
              <a:rPr lang="cs-CZ" sz="1800"/>
              <a:t>. </a:t>
            </a:r>
            <a:br>
              <a:rPr lang="cs-CZ" sz="1800"/>
            </a:br>
            <a:r>
              <a:rPr lang="cs-CZ" sz="2000"/>
              <a:t> </a:t>
            </a:r>
            <a:br>
              <a:rPr lang="cs-CZ" sz="2000"/>
            </a:br>
            <a:endParaRPr lang="cs-CZ" sz="2000"/>
          </a:p>
        </p:txBody>
      </p:sp>
      <p:sp>
        <p:nvSpPr>
          <p:cNvPr id="31751" name="Text Box 8"/>
          <p:cNvSpPr txBox="1">
            <a:spLocks noChangeArrowheads="1"/>
          </p:cNvSpPr>
          <p:nvPr/>
        </p:nvSpPr>
        <p:spPr bwMode="auto">
          <a:xfrm>
            <a:off x="0" y="379413"/>
            <a:ext cx="9144000" cy="707886"/>
          </a:xfrm>
          <a:prstGeom prst="rect">
            <a:avLst/>
          </a:prstGeom>
          <a:noFill/>
          <a:ln w="9525">
            <a:noFill/>
            <a:miter lim="800000"/>
            <a:headEnd/>
            <a:tailEnd/>
          </a:ln>
        </p:spPr>
        <p:txBody>
          <a:bodyPr>
            <a:spAutoFit/>
          </a:bodyPr>
          <a:lstStyle/>
          <a:p>
            <a:endParaRPr lang="cs-CZ" sz="1600" dirty="0">
              <a:latin typeface="Arial" charset="0"/>
            </a:endParaRPr>
          </a:p>
          <a:p>
            <a:pPr>
              <a:spcBef>
                <a:spcPct val="50000"/>
              </a:spcBef>
            </a:pPr>
            <a:endParaRPr lang="cs-CZ" sz="1600" dirty="0">
              <a:latin typeface="Arial" charset="0"/>
            </a:endParaRPr>
          </a:p>
        </p:txBody>
      </p:sp>
      <p:pic>
        <p:nvPicPr>
          <p:cNvPr id="1026" name="Picture 2" descr="Pariz, Proljetni praznici u Parizu - Mondo Travel">
            <a:extLst>
              <a:ext uri="{FF2B5EF4-FFF2-40B4-BE49-F238E27FC236}">
                <a16:creationId xmlns:a16="http://schemas.microsoft.com/office/drawing/2014/main" id="{E15C0FFF-E221-6525-9EA0-8F085C7BB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58888"/>
            <a:ext cx="9144000" cy="51212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011BCCA6-BC3C-0121-8FB2-3D6AB6928725}"/>
              </a:ext>
            </a:extLst>
          </p:cNvPr>
          <p:cNvSpPr txBox="1"/>
          <p:nvPr/>
        </p:nvSpPr>
        <p:spPr>
          <a:xfrm>
            <a:off x="376238" y="379413"/>
            <a:ext cx="8391525" cy="1200329"/>
          </a:xfrm>
          <a:prstGeom prst="rect">
            <a:avLst/>
          </a:prstGeom>
          <a:noFill/>
        </p:spPr>
        <p:txBody>
          <a:bodyPr wrap="square" rtlCol="0">
            <a:spAutoFit/>
          </a:bodyPr>
          <a:lstStyle/>
          <a:p>
            <a:r>
              <a:rPr lang="cs-CZ" dirty="0">
                <a:latin typeface="+mn-lt"/>
              </a:rPr>
              <a:t>A jaké moderní typy tramvají nás čekají: například na předměstích Paříže.</a:t>
            </a:r>
          </a:p>
          <a:p>
            <a:endParaRPr lang="cs-CZ" dirty="0"/>
          </a:p>
        </p:txBody>
      </p:sp>
    </p:spTree>
    <p:extLst>
      <p:ext uri="{BB962C8B-B14F-4D97-AF65-F5344CB8AC3E}">
        <p14:creationId xmlns:p14="http://schemas.microsoft.com/office/powerpoint/2010/main" val="188191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1683"/>
                                        </p:tgtEl>
                                        <p:attrNameLst>
                                          <p:attrName>style.visibility</p:attrName>
                                        </p:attrNameLst>
                                      </p:cBhvr>
                                      <p:to>
                                        <p:strVal val="visible"/>
                                      </p:to>
                                    </p:set>
                                    <p:animEffect transition="in" filter="dissolve">
                                      <p:cBhvr>
                                        <p:cTn id="7" dur="500"/>
                                        <p:tgtEl>
                                          <p:spTgt spid="71683"/>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1684"/>
                                        </p:tgtEl>
                                        <p:attrNameLst>
                                          <p:attrName>style.visibility</p:attrName>
                                        </p:attrNameLst>
                                      </p:cBhvr>
                                      <p:to>
                                        <p:strVal val="visible"/>
                                      </p:to>
                                    </p:set>
                                    <p:animEffect transition="in" filter="dissolve">
                                      <p:cBhvr>
                                        <p:cTn id="11" dur="500"/>
                                        <p:tgtEl>
                                          <p:spTgt spid="71684"/>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1686"/>
                                        </p:tgtEl>
                                        <p:attrNameLst>
                                          <p:attrName>style.visibility</p:attrName>
                                        </p:attrNameLst>
                                      </p:cBhvr>
                                      <p:to>
                                        <p:strVal val="visible"/>
                                      </p:to>
                                    </p:set>
                                    <p:animEffect transition="in" filter="dissolve">
                                      <p:cBhvr>
                                        <p:cTn id="15" dur="500"/>
                                        <p:tgtEl>
                                          <p:spTgt spid="71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P spid="71684" grpId="0" autoUpdateAnimBg="0"/>
      <p:bldP spid="71686"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2" name="Obrázek 1" descr="Obsah obrázku venku, přeprava, vozidlo, Způsob dopravy&#10;&#10;Popis byl vytvořen automaticky">
            <a:extLst>
              <a:ext uri="{FF2B5EF4-FFF2-40B4-BE49-F238E27FC236}">
                <a16:creationId xmlns:a16="http://schemas.microsoft.com/office/drawing/2014/main" id="{7FF612B4-D8A3-DC18-9030-83E00E98C5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177" y="1628775"/>
            <a:ext cx="8959896" cy="4716000"/>
          </a:xfrm>
          <a:prstGeom prst="rect">
            <a:avLst/>
          </a:prstGeom>
          <a:noFill/>
          <a:ln>
            <a:noFill/>
          </a:ln>
        </p:spPr>
      </p:pic>
      <p:sp>
        <p:nvSpPr>
          <p:cNvPr id="3" name="TextovéPole 2">
            <a:extLst>
              <a:ext uri="{FF2B5EF4-FFF2-40B4-BE49-F238E27FC236}">
                <a16:creationId xmlns:a16="http://schemas.microsoft.com/office/drawing/2014/main" id="{D3CAF875-BD98-A48C-0C08-6FE860F50081}"/>
              </a:ext>
            </a:extLst>
          </p:cNvPr>
          <p:cNvSpPr txBox="1"/>
          <p:nvPr/>
        </p:nvSpPr>
        <p:spPr>
          <a:xfrm>
            <a:off x="376238" y="676275"/>
            <a:ext cx="8391525" cy="1200329"/>
          </a:xfrm>
          <a:prstGeom prst="rect">
            <a:avLst/>
          </a:prstGeom>
          <a:noFill/>
        </p:spPr>
        <p:txBody>
          <a:bodyPr wrap="square" rtlCol="0">
            <a:spAutoFit/>
          </a:bodyPr>
          <a:lstStyle/>
          <a:p>
            <a:r>
              <a:rPr lang="cs-CZ" dirty="0">
                <a:latin typeface="+mn-lt"/>
              </a:rPr>
              <a:t>A jaké moderní typy tramvají nás čekají: nebo například v Montpellier Francie.</a:t>
            </a:r>
          </a:p>
          <a:p>
            <a:endParaRPr lang="cs-CZ" dirty="0"/>
          </a:p>
        </p:txBody>
      </p:sp>
    </p:spTree>
    <p:extLst>
      <p:ext uri="{BB962C8B-B14F-4D97-AF65-F5344CB8AC3E}">
        <p14:creationId xmlns:p14="http://schemas.microsoft.com/office/powerpoint/2010/main" val="305492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14288" y="5419725"/>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0E59950E-025F-882C-74F8-7BF759960A3F}"/>
              </a:ext>
            </a:extLst>
          </p:cNvPr>
          <p:cNvSpPr txBox="1"/>
          <p:nvPr/>
        </p:nvSpPr>
        <p:spPr>
          <a:xfrm>
            <a:off x="376238" y="676275"/>
            <a:ext cx="8391525" cy="2308324"/>
          </a:xfrm>
          <a:prstGeom prst="rect">
            <a:avLst/>
          </a:prstGeom>
          <a:noFill/>
        </p:spPr>
        <p:txBody>
          <a:bodyPr wrap="square" rtlCol="0">
            <a:spAutoFit/>
          </a:bodyPr>
          <a:lstStyle/>
          <a:p>
            <a:pPr algn="ctr"/>
            <a:r>
              <a:rPr lang="cs-CZ" b="1" i="0" dirty="0">
                <a:solidFill>
                  <a:srgbClr val="FF0000"/>
                </a:solidFill>
                <a:effectLst/>
                <a:latin typeface="+mn-lt"/>
              </a:rPr>
              <a:t>Historie metra</a:t>
            </a:r>
          </a:p>
          <a:p>
            <a:pPr algn="just"/>
            <a:r>
              <a:rPr lang="cs-CZ" b="0" i="0" dirty="0">
                <a:solidFill>
                  <a:srgbClr val="202122"/>
                </a:solidFill>
                <a:effectLst/>
                <a:latin typeface="+mn-lt"/>
              </a:rPr>
              <a:t>Název </a:t>
            </a:r>
            <a:r>
              <a:rPr lang="cs-CZ" b="1" i="0" dirty="0">
                <a:solidFill>
                  <a:srgbClr val="202122"/>
                </a:solidFill>
                <a:effectLst/>
                <a:latin typeface="+mn-lt"/>
              </a:rPr>
              <a:t>Metro</a:t>
            </a:r>
            <a:r>
              <a:rPr lang="cs-CZ" b="0" i="0" dirty="0">
                <a:solidFill>
                  <a:srgbClr val="202122"/>
                </a:solidFill>
                <a:effectLst/>
                <a:latin typeface="+mn-lt"/>
              </a:rPr>
              <a:t> je zkratka názvu </a:t>
            </a:r>
            <a:r>
              <a:rPr lang="cs-CZ" b="0" i="1" dirty="0">
                <a:solidFill>
                  <a:srgbClr val="202122"/>
                </a:solidFill>
                <a:effectLst/>
                <a:latin typeface="+mn-lt"/>
              </a:rPr>
              <a:t>Metropolitan Railway</a:t>
            </a:r>
            <a:r>
              <a:rPr lang="cs-CZ" b="0" i="0" dirty="0">
                <a:solidFill>
                  <a:srgbClr val="202122"/>
                </a:solidFill>
                <a:effectLst/>
                <a:latin typeface="+mn-lt"/>
              </a:rPr>
              <a:t>, tedy metropolitní železnice. </a:t>
            </a:r>
          </a:p>
          <a:p>
            <a:pPr algn="just"/>
            <a:r>
              <a:rPr lang="cs-CZ" b="0" i="0" dirty="0">
                <a:solidFill>
                  <a:srgbClr val="202122"/>
                </a:solidFill>
                <a:effectLst/>
                <a:latin typeface="+mn-lt"/>
              </a:rPr>
              <a:t>Dějiny metra začínají roku </a:t>
            </a:r>
            <a:r>
              <a:rPr lang="cs-CZ" b="0" i="0" u="none" strike="noStrike" dirty="0">
                <a:solidFill>
                  <a:srgbClr val="3366CC"/>
                </a:solidFill>
                <a:effectLst/>
                <a:latin typeface="+mn-lt"/>
              </a:rPr>
              <a:t>1863</a:t>
            </a:r>
            <a:r>
              <a:rPr lang="cs-CZ" b="0" i="0" dirty="0">
                <a:solidFill>
                  <a:srgbClr val="202122"/>
                </a:solidFill>
                <a:effectLst/>
                <a:latin typeface="+mn-lt"/>
              </a:rPr>
              <a:t>; tehdy byl první takový systém vybudován v </a:t>
            </a:r>
            <a:r>
              <a:rPr lang="cs-CZ" b="0" i="0" u="none" strike="noStrike" dirty="0">
                <a:solidFill>
                  <a:srgbClr val="3366CC"/>
                </a:solidFill>
                <a:effectLst/>
                <a:latin typeface="+mn-lt"/>
              </a:rPr>
              <a:t>Londýně</a:t>
            </a:r>
            <a:r>
              <a:rPr lang="cs-CZ" b="0" i="0" dirty="0">
                <a:solidFill>
                  <a:srgbClr val="202122"/>
                </a:solidFill>
                <a:effectLst/>
                <a:latin typeface="+mn-lt"/>
              </a:rPr>
              <a:t>. Jednalo se o spojnici dvou nádraží, mezi nimi jezdil parní vlak.</a:t>
            </a:r>
            <a:endParaRPr lang="cs-CZ" dirty="0">
              <a:latin typeface="+mn-lt"/>
            </a:endParaRPr>
          </a:p>
        </p:txBody>
      </p:sp>
      <p:pic>
        <p:nvPicPr>
          <p:cNvPr id="1028" name="Picture 4" descr="undefined">
            <a:extLst>
              <a:ext uri="{FF2B5EF4-FFF2-40B4-BE49-F238E27FC236}">
                <a16:creationId xmlns:a16="http://schemas.microsoft.com/office/drawing/2014/main" id="{0814A532-B2E6-9996-124B-116C55B729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0047" y="2799532"/>
            <a:ext cx="3548350" cy="360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0B81734B-F3D2-1CB5-BF78-FD128675A7F5}"/>
              </a:ext>
            </a:extLst>
          </p:cNvPr>
          <p:cNvSpPr txBox="1"/>
          <p:nvPr/>
        </p:nvSpPr>
        <p:spPr>
          <a:xfrm>
            <a:off x="376238" y="3084761"/>
            <a:ext cx="4195762" cy="3231654"/>
          </a:xfrm>
          <a:prstGeom prst="rect">
            <a:avLst/>
          </a:prstGeom>
          <a:noFill/>
        </p:spPr>
        <p:txBody>
          <a:bodyPr wrap="square" rtlCol="0">
            <a:spAutoFit/>
          </a:bodyPr>
          <a:lstStyle/>
          <a:p>
            <a:pPr algn="just"/>
            <a:r>
              <a:rPr lang="cs-CZ" sz="2000" b="0" i="0" dirty="0">
                <a:solidFill>
                  <a:srgbClr val="202122"/>
                </a:solidFill>
                <a:effectLst/>
                <a:latin typeface="+mn-lt"/>
              </a:rPr>
              <a:t>Pohon parou vyžadoval účinný systém ventilace. Pokrok v elektrické trakci později dovolil umístit dráhu do podzemí, hlouběji než původní podpovrchové trasy. </a:t>
            </a:r>
          </a:p>
          <a:p>
            <a:pPr algn="just"/>
            <a:r>
              <a:rPr lang="cs-CZ" sz="2000" b="0" i="0" dirty="0">
                <a:solidFill>
                  <a:srgbClr val="202122"/>
                </a:solidFill>
                <a:effectLst/>
                <a:latin typeface="+mn-lt"/>
              </a:rPr>
              <a:t>První taková podzemní trasa - </a:t>
            </a:r>
            <a:r>
              <a:rPr lang="cs-CZ" sz="2000" b="0" i="1" dirty="0">
                <a:solidFill>
                  <a:srgbClr val="202122"/>
                </a:solidFill>
                <a:effectLst/>
                <a:latin typeface="+mn-lt"/>
              </a:rPr>
              <a:t>City &amp; South London Railway</a:t>
            </a:r>
            <a:r>
              <a:rPr lang="cs-CZ" sz="2000" b="0" i="0" dirty="0">
                <a:solidFill>
                  <a:srgbClr val="202122"/>
                </a:solidFill>
                <a:effectLst/>
                <a:latin typeface="+mn-lt"/>
              </a:rPr>
              <a:t>, nyní část trasy </a:t>
            </a:r>
            <a:r>
              <a:rPr lang="cs-CZ" sz="2000" b="0" i="1" dirty="0">
                <a:solidFill>
                  <a:srgbClr val="202122"/>
                </a:solidFill>
                <a:effectLst/>
                <a:latin typeface="+mn-lt"/>
              </a:rPr>
              <a:t>Northern Line</a:t>
            </a:r>
            <a:r>
              <a:rPr lang="cs-CZ" sz="2000" b="0" i="0" dirty="0">
                <a:solidFill>
                  <a:srgbClr val="202122"/>
                </a:solidFill>
                <a:effectLst/>
                <a:latin typeface="+mn-lt"/>
              </a:rPr>
              <a:t>, byla zprovozněna v roce </a:t>
            </a:r>
            <a:r>
              <a:rPr lang="cs-CZ" sz="2000" b="0" i="0" u="none" strike="noStrike" dirty="0">
                <a:solidFill>
                  <a:srgbClr val="3366CC"/>
                </a:solidFill>
                <a:effectLst/>
                <a:latin typeface="+mn-lt"/>
              </a:rPr>
              <a:t>1890</a:t>
            </a:r>
            <a:r>
              <a:rPr lang="cs-CZ" sz="2000" b="0" i="0" dirty="0">
                <a:solidFill>
                  <a:srgbClr val="202122"/>
                </a:solidFill>
                <a:effectLst/>
                <a:latin typeface="+mn-lt"/>
              </a:rPr>
              <a:t>.</a:t>
            </a:r>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78854"/>
                                        </p:tgtEl>
                                        <p:attrNameLst>
                                          <p:attrName>style.visibility</p:attrName>
                                        </p:attrNameLst>
                                      </p:cBhvr>
                                      <p:to>
                                        <p:strVal val="visible"/>
                                      </p:to>
                                    </p:set>
                                    <p:animEffect transition="in" filter="dissolve">
                                      <p:cBhvr>
                                        <p:cTn id="11"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4"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27506188-0717-8DF2-7FA8-2A1231D548B1}"/>
              </a:ext>
            </a:extLst>
          </p:cNvPr>
          <p:cNvSpPr txBox="1"/>
          <p:nvPr/>
        </p:nvSpPr>
        <p:spPr>
          <a:xfrm>
            <a:off x="376238" y="676275"/>
            <a:ext cx="8391525" cy="2308324"/>
          </a:xfrm>
          <a:prstGeom prst="rect">
            <a:avLst/>
          </a:prstGeom>
          <a:noFill/>
        </p:spPr>
        <p:txBody>
          <a:bodyPr wrap="square" rtlCol="0">
            <a:spAutoFit/>
          </a:bodyPr>
          <a:lstStyle/>
          <a:p>
            <a:r>
              <a:rPr lang="cs-CZ" b="0" i="0" u="none" strike="noStrike" dirty="0">
                <a:solidFill>
                  <a:srgbClr val="D73333"/>
                </a:solidFill>
                <a:effectLst/>
                <a:latin typeface="+mn-lt"/>
              </a:rPr>
              <a:t>Parní trakce</a:t>
            </a:r>
            <a:r>
              <a:rPr lang="cs-CZ" b="0" i="0" dirty="0">
                <a:solidFill>
                  <a:srgbClr val="202122"/>
                </a:solidFill>
                <a:effectLst/>
                <a:latin typeface="+mn-lt"/>
              </a:rPr>
              <a:t> však byla do jisté míry problematická nakonec se však uplatnila </a:t>
            </a:r>
            <a:r>
              <a:rPr lang="cs-CZ" b="0" i="0" u="none" strike="noStrike" dirty="0">
                <a:solidFill>
                  <a:srgbClr val="3366CC"/>
                </a:solidFill>
                <a:effectLst/>
                <a:latin typeface="+mn-lt"/>
              </a:rPr>
              <a:t>elektřina</a:t>
            </a:r>
            <a:r>
              <a:rPr lang="cs-CZ" b="0" i="0" dirty="0">
                <a:solidFill>
                  <a:srgbClr val="202122"/>
                </a:solidFill>
                <a:effectLst/>
                <a:latin typeface="+mn-lt"/>
              </a:rPr>
              <a:t>, vedená pomocí boční </a:t>
            </a:r>
            <a:r>
              <a:rPr lang="cs-CZ" b="0" i="0" u="none" strike="noStrike" dirty="0">
                <a:solidFill>
                  <a:srgbClr val="3366CC"/>
                </a:solidFill>
                <a:effectLst/>
                <a:latin typeface="+mn-lt"/>
              </a:rPr>
              <a:t>přívodní kolejnice</a:t>
            </a:r>
            <a:r>
              <a:rPr lang="cs-CZ" b="0" i="0" dirty="0">
                <a:solidFill>
                  <a:srgbClr val="202122"/>
                </a:solidFill>
                <a:effectLst/>
                <a:latin typeface="+mn-lt"/>
              </a:rPr>
              <a:t>. </a:t>
            </a:r>
          </a:p>
          <a:p>
            <a:pPr algn="just"/>
            <a:r>
              <a:rPr lang="cs-CZ" b="0" i="0" dirty="0">
                <a:solidFill>
                  <a:srgbClr val="202122"/>
                </a:solidFill>
                <a:effectLst/>
                <a:latin typeface="+mn-lt"/>
              </a:rPr>
              <a:t>První podzemní kolejová dráha v Evropě vznikla v </a:t>
            </a:r>
            <a:r>
              <a:rPr lang="cs-CZ" b="0" i="0" u="none" strike="noStrike" dirty="0">
                <a:solidFill>
                  <a:srgbClr val="3366CC"/>
                </a:solidFill>
                <a:effectLst/>
                <a:latin typeface="+mn-lt"/>
              </a:rPr>
              <a:t>Budapešti</a:t>
            </a:r>
            <a:r>
              <a:rPr lang="cs-CZ" b="0" i="0" dirty="0">
                <a:solidFill>
                  <a:srgbClr val="202122"/>
                </a:solidFill>
                <a:effectLst/>
                <a:latin typeface="+mn-lt"/>
              </a:rPr>
              <a:t>, jednalo se 3,7 kilometru dlouhou linku </a:t>
            </a:r>
            <a:r>
              <a:rPr lang="cs-CZ" b="0" i="0" u="none" strike="noStrike" dirty="0">
                <a:solidFill>
                  <a:srgbClr val="3366CC"/>
                </a:solidFill>
                <a:effectLst/>
                <a:latin typeface="+mn-lt"/>
              </a:rPr>
              <a:t>M1</a:t>
            </a:r>
            <a:r>
              <a:rPr lang="cs-CZ" b="0" i="0" dirty="0">
                <a:solidFill>
                  <a:srgbClr val="202122"/>
                </a:solidFill>
                <a:effectLst/>
                <a:latin typeface="+mn-lt"/>
              </a:rPr>
              <a:t>, otevřenou 2. května 1896, která je provozována i dnes (na obrázku výjezd z podzemí u Széchenyi fürdő). </a:t>
            </a:r>
            <a:endParaRPr lang="cs-CZ" dirty="0">
              <a:latin typeface="+mn-lt"/>
            </a:endParaRPr>
          </a:p>
        </p:txBody>
      </p:sp>
      <p:pic>
        <p:nvPicPr>
          <p:cNvPr id="1026" name="Picture 2">
            <a:extLst>
              <a:ext uri="{FF2B5EF4-FFF2-40B4-BE49-F238E27FC236}">
                <a16:creationId xmlns:a16="http://schemas.microsoft.com/office/drawing/2014/main" id="{CECE853A-90FE-7CB9-5D1B-369D30DB4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2056" y="2830218"/>
            <a:ext cx="4525707" cy="360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52945A6-5FE9-FB97-FDF3-46972E4EE6B4}"/>
              </a:ext>
            </a:extLst>
          </p:cNvPr>
          <p:cNvSpPr txBox="1"/>
          <p:nvPr/>
        </p:nvSpPr>
        <p:spPr>
          <a:xfrm>
            <a:off x="376238" y="3097213"/>
            <a:ext cx="3894104" cy="3416320"/>
          </a:xfrm>
          <a:prstGeom prst="rect">
            <a:avLst/>
          </a:prstGeom>
          <a:noFill/>
        </p:spPr>
        <p:txBody>
          <a:bodyPr wrap="square" rtlCol="0">
            <a:spAutoFit/>
          </a:bodyPr>
          <a:lstStyle/>
          <a:p>
            <a:pPr algn="just"/>
            <a:r>
              <a:rPr lang="cs-CZ" b="0" i="0" dirty="0">
                <a:solidFill>
                  <a:srgbClr val="202122"/>
                </a:solidFill>
                <a:effectLst/>
                <a:latin typeface="+mn-lt"/>
              </a:rPr>
              <a:t>V roce 1900 v rámci světového festivalu </a:t>
            </a:r>
            <a:r>
              <a:rPr lang="cs-CZ" b="0" i="0" u="none" strike="noStrike" dirty="0">
                <a:solidFill>
                  <a:srgbClr val="3366CC"/>
                </a:solidFill>
                <a:effectLst/>
                <a:latin typeface="+mn-lt"/>
              </a:rPr>
              <a:t>Expo</a:t>
            </a:r>
            <a:r>
              <a:rPr lang="cs-CZ" b="0" i="0" dirty="0">
                <a:solidFill>
                  <a:srgbClr val="202122"/>
                </a:solidFill>
                <a:effectLst/>
                <a:latin typeface="+mn-lt"/>
              </a:rPr>
              <a:t> se</a:t>
            </a:r>
          </a:p>
          <a:p>
            <a:pPr algn="just"/>
            <a:r>
              <a:rPr lang="cs-CZ" b="0" i="0" dirty="0">
                <a:solidFill>
                  <a:srgbClr val="202122"/>
                </a:solidFill>
                <a:effectLst/>
                <a:latin typeface="+mn-lt"/>
              </a:rPr>
              <a:t>otevřelo </a:t>
            </a:r>
            <a:r>
              <a:rPr lang="cs-CZ" b="0" i="0" u="none" strike="noStrike" dirty="0">
                <a:solidFill>
                  <a:srgbClr val="3366CC"/>
                </a:solidFill>
                <a:effectLst/>
                <a:latin typeface="+mn-lt"/>
              </a:rPr>
              <a:t>Metro v Paříži</a:t>
            </a:r>
            <a:r>
              <a:rPr lang="cs-CZ" b="0" i="0" dirty="0">
                <a:solidFill>
                  <a:srgbClr val="202122"/>
                </a:solidFill>
                <a:effectLst/>
                <a:latin typeface="+mn-lt"/>
              </a:rPr>
              <a:t>. </a:t>
            </a:r>
          </a:p>
          <a:p>
            <a:pPr algn="just"/>
            <a:r>
              <a:rPr lang="cs-CZ" b="0" i="0" dirty="0">
                <a:solidFill>
                  <a:srgbClr val="202122"/>
                </a:solidFill>
                <a:effectLst/>
                <a:latin typeface="+mn-lt"/>
              </a:rPr>
              <a:t>V roce 1902 se otevřelo Berlínské metro (tzv. </a:t>
            </a:r>
            <a:r>
              <a:rPr lang="cs-CZ" b="0" i="0" u="none" strike="noStrike" dirty="0">
                <a:solidFill>
                  <a:srgbClr val="3366CC"/>
                </a:solidFill>
                <a:effectLst/>
                <a:latin typeface="+mn-lt"/>
              </a:rPr>
              <a:t>U-</a:t>
            </a:r>
            <a:r>
              <a:rPr lang="cs-CZ" b="0" i="0" u="none" strike="noStrike" dirty="0" err="1">
                <a:solidFill>
                  <a:srgbClr val="3366CC"/>
                </a:solidFill>
                <a:effectLst/>
                <a:latin typeface="+mn-lt"/>
              </a:rPr>
              <a:t>Bahn</a:t>
            </a:r>
            <a:r>
              <a:rPr lang="cs-CZ" b="0" i="0" dirty="0">
                <a:solidFill>
                  <a:srgbClr val="202122"/>
                </a:solidFill>
                <a:effectLst/>
                <a:latin typeface="+mn-lt"/>
              </a:rPr>
              <a:t>).</a:t>
            </a:r>
            <a:r>
              <a:rPr lang="cs-CZ" b="0" i="0" dirty="0">
                <a:solidFill>
                  <a:srgbClr val="202122"/>
                </a:solidFill>
                <a:effectLst/>
                <a:latin typeface="Arial" panose="020B0604020202020204" pitchFamily="34" charset="0"/>
              </a:rPr>
              <a:t> </a:t>
            </a:r>
            <a:r>
              <a:rPr lang="cs-CZ" b="0" i="0" dirty="0">
                <a:solidFill>
                  <a:srgbClr val="202122"/>
                </a:solidFill>
                <a:effectLst/>
                <a:latin typeface="+mn-lt"/>
              </a:rPr>
              <a:t>V roce 1898 vzešel patrně </a:t>
            </a:r>
            <a:r>
              <a:rPr lang="cs-CZ" b="0" i="0" u="none" strike="noStrike" dirty="0">
                <a:solidFill>
                  <a:srgbClr val="3366CC"/>
                </a:solidFill>
                <a:effectLst/>
                <a:latin typeface="+mn-lt"/>
              </a:rPr>
              <a:t>první návrh</a:t>
            </a:r>
            <a:r>
              <a:rPr lang="cs-CZ" b="0" i="0" dirty="0">
                <a:solidFill>
                  <a:srgbClr val="202122"/>
                </a:solidFill>
                <a:effectLst/>
                <a:latin typeface="+mn-lt"/>
              </a:rPr>
              <a:t> na výstavbu podzemní dráhy v Praze. </a:t>
            </a:r>
            <a:r>
              <a:rPr lang="cs-CZ" dirty="0">
                <a:solidFill>
                  <a:srgbClr val="202122"/>
                </a:solidFill>
                <a:latin typeface="+mn-lt"/>
              </a:rPr>
              <a:t>Nebyl však realizován.</a:t>
            </a:r>
            <a:endParaRPr lang="cs-CZ" dirty="0">
              <a:latin typeface="+mn-lt"/>
            </a:endParaRPr>
          </a:p>
        </p:txBody>
      </p:sp>
    </p:spTree>
    <p:extLst>
      <p:ext uri="{BB962C8B-B14F-4D97-AF65-F5344CB8AC3E}">
        <p14:creationId xmlns:p14="http://schemas.microsoft.com/office/powerpoint/2010/main" val="27619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90F35CC9-CF8B-B47F-3BB0-094BBB261BBF}"/>
              </a:ext>
            </a:extLst>
          </p:cNvPr>
          <p:cNvSpPr txBox="1"/>
          <p:nvPr/>
        </p:nvSpPr>
        <p:spPr>
          <a:xfrm>
            <a:off x="376238" y="676275"/>
            <a:ext cx="8391525" cy="3600000"/>
          </a:xfrm>
          <a:prstGeom prst="rect">
            <a:avLst/>
          </a:prstGeom>
          <a:noFill/>
        </p:spPr>
        <p:txBody>
          <a:bodyPr wrap="square" rtlCol="0">
            <a:spAutoFit/>
          </a:bodyPr>
          <a:lstStyle/>
          <a:p>
            <a:pPr algn="just"/>
            <a:r>
              <a:rPr lang="cs-CZ" b="0" i="0" dirty="0">
                <a:solidFill>
                  <a:srgbClr val="202122"/>
                </a:solidFill>
                <a:effectLst/>
                <a:latin typeface="+mn-lt"/>
              </a:rPr>
              <a:t>Metro začalo otevírat i v </a:t>
            </a:r>
            <a:r>
              <a:rPr lang="cs-CZ" b="0" i="0" u="none" strike="noStrike" dirty="0">
                <a:solidFill>
                  <a:srgbClr val="3366CC"/>
                </a:solidFill>
                <a:effectLst/>
                <a:latin typeface="+mn-lt"/>
              </a:rPr>
              <a:t>Severní Americe</a:t>
            </a:r>
            <a:r>
              <a:rPr lang="cs-CZ" b="0" i="0" dirty="0">
                <a:solidFill>
                  <a:srgbClr val="202122"/>
                </a:solidFill>
                <a:effectLst/>
                <a:latin typeface="+mn-lt"/>
              </a:rPr>
              <a:t> (</a:t>
            </a:r>
            <a:r>
              <a:rPr lang="cs-CZ" b="0" i="0" u="sng" dirty="0">
                <a:solidFill>
                  <a:srgbClr val="3366CC"/>
                </a:solidFill>
                <a:effectLst/>
                <a:latin typeface="+mn-lt"/>
              </a:rPr>
              <a:t>New York</a:t>
            </a:r>
            <a:r>
              <a:rPr lang="cs-CZ" b="0" i="0" dirty="0">
                <a:solidFill>
                  <a:srgbClr val="202122"/>
                </a:solidFill>
                <a:effectLst/>
                <a:latin typeface="+mn-lt"/>
              </a:rPr>
              <a:t>, </a:t>
            </a:r>
            <a:r>
              <a:rPr lang="cs-CZ" b="0" i="0" u="none" strike="noStrike" dirty="0">
                <a:solidFill>
                  <a:srgbClr val="3366CC"/>
                </a:solidFill>
                <a:effectLst/>
                <a:latin typeface="+mn-lt"/>
              </a:rPr>
              <a:t>Boston</a:t>
            </a:r>
            <a:r>
              <a:rPr lang="cs-CZ" b="0" i="0" dirty="0">
                <a:solidFill>
                  <a:srgbClr val="202122"/>
                </a:solidFill>
                <a:effectLst/>
                <a:latin typeface="+mn-lt"/>
              </a:rPr>
              <a:t>). Většinou se jednalo o krátké tratě, budované většinou hloubením, avšak provoz zde již byl plně </a:t>
            </a:r>
            <a:r>
              <a:rPr lang="cs-CZ" b="0" i="0" u="none" strike="noStrike" dirty="0">
                <a:solidFill>
                  <a:srgbClr val="3366CC"/>
                </a:solidFill>
                <a:effectLst/>
                <a:latin typeface="+mn-lt"/>
              </a:rPr>
              <a:t>elektrifikován</a:t>
            </a:r>
            <a:r>
              <a:rPr lang="cs-CZ" b="0" i="0" dirty="0">
                <a:solidFill>
                  <a:srgbClr val="202122"/>
                </a:solidFill>
                <a:effectLst/>
                <a:latin typeface="+mn-lt"/>
              </a:rPr>
              <a:t> Metro se stalo jedním ze symbolů pokroku, hlavně ve velkoměstech, v menších sídlech jím pak byla </a:t>
            </a:r>
            <a:r>
              <a:rPr lang="cs-CZ" b="0" i="0" u="none" strike="noStrike" dirty="0">
                <a:solidFill>
                  <a:srgbClr val="3366CC"/>
                </a:solidFill>
                <a:effectLst/>
                <a:latin typeface="+mn-lt"/>
              </a:rPr>
              <a:t>elektrická tramvaj</a:t>
            </a:r>
            <a:r>
              <a:rPr lang="cs-CZ" b="0" i="0" dirty="0">
                <a:solidFill>
                  <a:srgbClr val="202122"/>
                </a:solidFill>
                <a:effectLst/>
                <a:latin typeface="+mn-lt"/>
              </a:rPr>
              <a:t>.</a:t>
            </a:r>
          </a:p>
          <a:p>
            <a:pPr algn="just"/>
            <a:r>
              <a:rPr lang="cs-CZ" b="0" i="0" dirty="0">
                <a:solidFill>
                  <a:srgbClr val="202122"/>
                </a:solidFill>
                <a:effectLst/>
                <a:latin typeface="+mn-lt"/>
              </a:rPr>
              <a:t>První část pražského metra, </a:t>
            </a:r>
            <a:r>
              <a:rPr lang="cs-CZ" b="0" i="0" u="none" strike="noStrike" dirty="0">
                <a:solidFill>
                  <a:srgbClr val="3366CC"/>
                </a:solidFill>
                <a:effectLst/>
                <a:latin typeface="+mn-lt"/>
              </a:rPr>
              <a:t>linka C</a:t>
            </a:r>
            <a:r>
              <a:rPr lang="cs-CZ" b="0" i="0" dirty="0">
                <a:solidFill>
                  <a:srgbClr val="202122"/>
                </a:solidFill>
                <a:effectLst/>
                <a:latin typeface="+mn-lt"/>
              </a:rPr>
              <a:t> byla uvedena do provozu roku </a:t>
            </a:r>
            <a:r>
              <a:rPr lang="cs-CZ" b="0" i="0" u="none" strike="noStrike" dirty="0">
                <a:solidFill>
                  <a:srgbClr val="3366CC"/>
                </a:solidFill>
                <a:effectLst/>
                <a:latin typeface="+mn-lt"/>
              </a:rPr>
              <a:t>1974</a:t>
            </a:r>
            <a:r>
              <a:rPr lang="cs-CZ" u="none" strike="noStrike" dirty="0">
                <a:solidFill>
                  <a:srgbClr val="202122"/>
                </a:solidFill>
                <a:latin typeface="+mn-lt"/>
              </a:rPr>
              <a:t>. Na obrázku: s</a:t>
            </a:r>
            <a:r>
              <a:rPr lang="cs-CZ" b="0" i="0" dirty="0">
                <a:solidFill>
                  <a:srgbClr val="202122"/>
                </a:solidFill>
                <a:effectLst/>
                <a:latin typeface="+mn-lt"/>
              </a:rPr>
              <a:t>ouprava typu Ečs ve stanici Háje; první série těchto vozů byla do Prahy dodána z SSSR roku 1973.</a:t>
            </a:r>
            <a:endParaRPr lang="cs-CZ" dirty="0">
              <a:latin typeface="+mn-lt"/>
            </a:endParaRPr>
          </a:p>
        </p:txBody>
      </p:sp>
      <p:pic>
        <p:nvPicPr>
          <p:cNvPr id="1026" name="Picture 2" descr="undefined">
            <a:extLst>
              <a:ext uri="{FF2B5EF4-FFF2-40B4-BE49-F238E27FC236}">
                <a16:creationId xmlns:a16="http://schemas.microsoft.com/office/drawing/2014/main" id="{C4F9FEB3-9EC3-3363-FBA0-A3E78AC038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6069" y="3753816"/>
            <a:ext cx="3888000" cy="29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69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2050" name="Picture 2" descr="undefined">
            <a:extLst>
              <a:ext uri="{FF2B5EF4-FFF2-40B4-BE49-F238E27FC236}">
                <a16:creationId xmlns:a16="http://schemas.microsoft.com/office/drawing/2014/main" id="{E6D7E75F-D8E4-1FDE-C46A-1FEF3E5B7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255" y="360363"/>
            <a:ext cx="6840000" cy="5574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DB9160B-B2EF-8412-3FF0-A235DC280CC9}"/>
              </a:ext>
            </a:extLst>
          </p:cNvPr>
          <p:cNvSpPr txBox="1"/>
          <p:nvPr/>
        </p:nvSpPr>
        <p:spPr>
          <a:xfrm>
            <a:off x="922255" y="6004874"/>
            <a:ext cx="6840000" cy="461665"/>
          </a:xfrm>
          <a:prstGeom prst="rect">
            <a:avLst/>
          </a:prstGeom>
          <a:noFill/>
        </p:spPr>
        <p:txBody>
          <a:bodyPr wrap="square" rtlCol="0">
            <a:spAutoFit/>
          </a:bodyPr>
          <a:lstStyle/>
          <a:p>
            <a:r>
              <a:rPr lang="pl-PL" b="0" i="0" dirty="0">
                <a:solidFill>
                  <a:srgbClr val="202122"/>
                </a:solidFill>
                <a:effectLst/>
                <a:latin typeface="+mn-lt"/>
              </a:rPr>
              <a:t>Omnibus v </a:t>
            </a:r>
            <a:r>
              <a:rPr lang="pl-PL" b="0" i="0" u="none" strike="noStrike" dirty="0">
                <a:solidFill>
                  <a:srgbClr val="3366CC"/>
                </a:solidFill>
                <a:effectLst/>
                <a:latin typeface="+mn-lt"/>
              </a:rPr>
              <a:t>Paříži</a:t>
            </a:r>
            <a:r>
              <a:rPr lang="pl-PL" b="0" i="0" dirty="0">
                <a:solidFill>
                  <a:srgbClr val="202122"/>
                </a:solidFill>
                <a:effectLst/>
                <a:latin typeface="+mn-lt"/>
              </a:rPr>
              <a:t> na přelomu 18. a 19. století</a:t>
            </a:r>
            <a:endParaRPr lang="cs-CZ" dirty="0">
              <a:latin typeface="+mn-lt"/>
            </a:endParaRPr>
          </a:p>
        </p:txBody>
      </p:sp>
    </p:spTree>
    <p:extLst>
      <p:ext uri="{BB962C8B-B14F-4D97-AF65-F5344CB8AC3E}">
        <p14:creationId xmlns:p14="http://schemas.microsoft.com/office/powerpoint/2010/main" val="45109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2052" name="Picture 4" descr="undefined">
            <a:extLst>
              <a:ext uri="{FF2B5EF4-FFF2-40B4-BE49-F238E27FC236}">
                <a16:creationId xmlns:a16="http://schemas.microsoft.com/office/drawing/2014/main" id="{4CE11321-A2C9-0870-99A7-D2C5F4FE3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8125" y="1799763"/>
            <a:ext cx="5712000" cy="428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B20708F5-27DB-6991-3748-61F1B053D695}"/>
              </a:ext>
            </a:extLst>
          </p:cNvPr>
          <p:cNvSpPr txBox="1"/>
          <p:nvPr/>
        </p:nvSpPr>
        <p:spPr>
          <a:xfrm>
            <a:off x="1046375" y="6138862"/>
            <a:ext cx="6645897" cy="461665"/>
          </a:xfrm>
          <a:prstGeom prst="rect">
            <a:avLst/>
          </a:prstGeom>
          <a:noFill/>
        </p:spPr>
        <p:txBody>
          <a:bodyPr wrap="square" rtlCol="0">
            <a:spAutoFit/>
          </a:bodyPr>
          <a:lstStyle/>
          <a:p>
            <a:r>
              <a:rPr lang="cs-CZ" b="0" i="0" dirty="0">
                <a:solidFill>
                  <a:srgbClr val="202122"/>
                </a:solidFill>
                <a:effectLst/>
                <a:latin typeface="+mn-lt"/>
              </a:rPr>
              <a:t>Soupravy M1 pražského metra, depo Kačerov</a:t>
            </a:r>
            <a:endParaRPr lang="cs-CZ" dirty="0">
              <a:latin typeface="+mn-lt"/>
            </a:endParaRPr>
          </a:p>
        </p:txBody>
      </p:sp>
      <p:sp>
        <p:nvSpPr>
          <p:cNvPr id="3" name="TextovéPole 2">
            <a:extLst>
              <a:ext uri="{FF2B5EF4-FFF2-40B4-BE49-F238E27FC236}">
                <a16:creationId xmlns:a16="http://schemas.microsoft.com/office/drawing/2014/main" id="{6E121378-1A1E-76A6-4E79-76A5193FBE65}"/>
              </a:ext>
            </a:extLst>
          </p:cNvPr>
          <p:cNvSpPr txBox="1"/>
          <p:nvPr/>
        </p:nvSpPr>
        <p:spPr>
          <a:xfrm>
            <a:off x="376238" y="443060"/>
            <a:ext cx="8391525" cy="1200329"/>
          </a:xfrm>
          <a:prstGeom prst="rect">
            <a:avLst/>
          </a:prstGeom>
          <a:noFill/>
        </p:spPr>
        <p:txBody>
          <a:bodyPr wrap="square" rtlCol="0">
            <a:spAutoFit/>
          </a:bodyPr>
          <a:lstStyle/>
          <a:p>
            <a:r>
              <a:rPr lang="cs-CZ" dirty="0"/>
              <a:t>Probírat se vzhledem vozidel metra v různých městech by nebylo příliš zajímavé; jsou si vesměs velmi podobné. Lepší bude si ukázat několik stanic metra z různých zemí.</a:t>
            </a:r>
          </a:p>
        </p:txBody>
      </p:sp>
    </p:spTree>
    <p:extLst>
      <p:ext uri="{BB962C8B-B14F-4D97-AF65-F5344CB8AC3E}">
        <p14:creationId xmlns:p14="http://schemas.microsoft.com/office/powerpoint/2010/main" val="86995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074" name="Picture 2" descr="stanice T-centralen">
            <a:extLst>
              <a:ext uri="{FF2B5EF4-FFF2-40B4-BE49-F238E27FC236}">
                <a16:creationId xmlns:a16="http://schemas.microsoft.com/office/drawing/2014/main" id="{0C6FFF88-2704-22FD-09ED-A0757B42B6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25" y="676275"/>
            <a:ext cx="7620000" cy="5076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8FF6E62F-007C-C4AE-932A-778E07F97458}"/>
              </a:ext>
            </a:extLst>
          </p:cNvPr>
          <p:cNvSpPr txBox="1"/>
          <p:nvPr/>
        </p:nvSpPr>
        <p:spPr>
          <a:xfrm>
            <a:off x="376238" y="5788058"/>
            <a:ext cx="8023044" cy="461665"/>
          </a:xfrm>
          <a:prstGeom prst="rect">
            <a:avLst/>
          </a:prstGeom>
          <a:noFill/>
        </p:spPr>
        <p:txBody>
          <a:bodyPr wrap="square" rtlCol="0">
            <a:spAutoFit/>
          </a:bodyPr>
          <a:lstStyle/>
          <a:p>
            <a:pPr algn="ctr"/>
            <a:r>
              <a:rPr lang="cs-CZ" dirty="0"/>
              <a:t>Stockholm: </a:t>
            </a:r>
            <a:r>
              <a:rPr lang="cs-CZ" b="0" i="0" dirty="0">
                <a:solidFill>
                  <a:srgbClr val="202122"/>
                </a:solidFill>
                <a:effectLst/>
                <a:latin typeface="Arial" panose="020B0604020202020204" pitchFamily="34" charset="0"/>
              </a:rPr>
              <a:t>stanice T- centralen</a:t>
            </a:r>
            <a:r>
              <a:rPr lang="cs-CZ" dirty="0"/>
              <a:t> </a:t>
            </a:r>
          </a:p>
        </p:txBody>
      </p:sp>
    </p:spTree>
    <p:extLst>
      <p:ext uri="{BB962C8B-B14F-4D97-AF65-F5344CB8AC3E}">
        <p14:creationId xmlns:p14="http://schemas.microsoft.com/office/powerpoint/2010/main" val="415294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4102" name="Picture 6" descr="undefined">
            <a:extLst>
              <a:ext uri="{FF2B5EF4-FFF2-40B4-BE49-F238E27FC236}">
                <a16:creationId xmlns:a16="http://schemas.microsoft.com/office/drawing/2014/main" id="{785C2041-3491-969D-E3C8-4BA76BFF0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0" y="1086525"/>
            <a:ext cx="8100000" cy="54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30A0274C-15EF-73CB-344D-84832433BFDD}"/>
              </a:ext>
            </a:extLst>
          </p:cNvPr>
          <p:cNvSpPr txBox="1"/>
          <p:nvPr/>
        </p:nvSpPr>
        <p:spPr>
          <a:xfrm>
            <a:off x="522000" y="593889"/>
            <a:ext cx="8245763" cy="461665"/>
          </a:xfrm>
          <a:prstGeom prst="rect">
            <a:avLst/>
          </a:prstGeom>
          <a:noFill/>
        </p:spPr>
        <p:txBody>
          <a:bodyPr wrap="square" rtlCol="0">
            <a:spAutoFit/>
          </a:bodyPr>
          <a:lstStyle/>
          <a:p>
            <a:r>
              <a:rPr lang="cs-CZ" b="0" i="0" dirty="0">
                <a:solidFill>
                  <a:srgbClr val="202122"/>
                </a:solidFill>
                <a:effectLst/>
                <a:latin typeface="+mn-lt"/>
              </a:rPr>
              <a:t>Moskva: Kijevskaja z roku 1954</a:t>
            </a:r>
            <a:endParaRPr lang="cs-CZ" dirty="0">
              <a:latin typeface="+mn-lt"/>
            </a:endParaRPr>
          </a:p>
        </p:txBody>
      </p:sp>
    </p:spTree>
    <p:extLst>
      <p:ext uri="{BB962C8B-B14F-4D97-AF65-F5344CB8AC3E}">
        <p14:creationId xmlns:p14="http://schemas.microsoft.com/office/powerpoint/2010/main" val="150110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5122" name="Picture 2" descr="V Paříži prodloužili síť metra o necelých šest kilometrů na severu  metropole - Zdopravy.cz">
            <a:extLst>
              <a:ext uri="{FF2B5EF4-FFF2-40B4-BE49-F238E27FC236}">
                <a16:creationId xmlns:a16="http://schemas.microsoft.com/office/drawing/2014/main" id="{425D1212-0586-71BF-19D1-8796FC342F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7" y="1266525"/>
            <a:ext cx="8352000" cy="52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ED217FA1-47A9-F178-E839-74F1FC7D82A9}"/>
              </a:ext>
            </a:extLst>
          </p:cNvPr>
          <p:cNvSpPr txBox="1"/>
          <p:nvPr/>
        </p:nvSpPr>
        <p:spPr>
          <a:xfrm>
            <a:off x="376238" y="676125"/>
            <a:ext cx="8391525" cy="461665"/>
          </a:xfrm>
          <a:prstGeom prst="rect">
            <a:avLst/>
          </a:prstGeom>
          <a:noFill/>
        </p:spPr>
        <p:txBody>
          <a:bodyPr wrap="square" rtlCol="0">
            <a:spAutoFit/>
          </a:bodyPr>
          <a:lstStyle/>
          <a:p>
            <a:r>
              <a:rPr lang="cs-CZ" b="0" i="0" dirty="0">
                <a:effectLst/>
                <a:latin typeface="+mn-lt"/>
              </a:rPr>
              <a:t>Rozšíření linky 14 pařížského metra. </a:t>
            </a:r>
            <a:endParaRPr lang="cs-CZ" dirty="0">
              <a:latin typeface="+mn-lt"/>
            </a:endParaRPr>
          </a:p>
        </p:txBody>
      </p:sp>
    </p:spTree>
    <p:extLst>
      <p:ext uri="{BB962C8B-B14F-4D97-AF65-F5344CB8AC3E}">
        <p14:creationId xmlns:p14="http://schemas.microsoft.com/office/powerpoint/2010/main" val="105354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6146" name="Picture 2" descr="undefined">
            <a:extLst>
              <a:ext uri="{FF2B5EF4-FFF2-40B4-BE49-F238E27FC236}">
                <a16:creationId xmlns:a16="http://schemas.microsoft.com/office/drawing/2014/main" id="{CB5462D4-07A6-F870-A2EE-3D0459FB4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 y="978525"/>
            <a:ext cx="8257697" cy="550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ECC8EDE6-AA7F-BAD7-8C05-031F161E7C56}"/>
              </a:ext>
            </a:extLst>
          </p:cNvPr>
          <p:cNvSpPr txBox="1"/>
          <p:nvPr/>
        </p:nvSpPr>
        <p:spPr>
          <a:xfrm>
            <a:off x="376238" y="532125"/>
            <a:ext cx="8391525" cy="461665"/>
          </a:xfrm>
          <a:prstGeom prst="rect">
            <a:avLst/>
          </a:prstGeom>
          <a:noFill/>
        </p:spPr>
        <p:txBody>
          <a:bodyPr wrap="square" rtlCol="0">
            <a:spAutoFit/>
          </a:bodyPr>
          <a:lstStyle/>
          <a:p>
            <a:r>
              <a:rPr lang="en-US" b="0" i="0" dirty="0">
                <a:solidFill>
                  <a:srgbClr val="202122"/>
                </a:solidFill>
                <a:effectLst/>
                <a:latin typeface="+mn-lt"/>
              </a:rPr>
              <a:t>1992 stock Tube train at Lancaster Gate station, London</a:t>
            </a:r>
            <a:endParaRPr lang="cs-CZ" dirty="0">
              <a:latin typeface="+mn-lt"/>
            </a:endParaRPr>
          </a:p>
        </p:txBody>
      </p:sp>
    </p:spTree>
    <p:extLst>
      <p:ext uri="{BB962C8B-B14F-4D97-AF65-F5344CB8AC3E}">
        <p14:creationId xmlns:p14="http://schemas.microsoft.com/office/powerpoint/2010/main" val="30514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2"/>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34C6B946-2917-94F4-5CD2-CBB0107E1FB6}"/>
              </a:ext>
            </a:extLst>
          </p:cNvPr>
          <p:cNvSpPr txBox="1"/>
          <p:nvPr/>
        </p:nvSpPr>
        <p:spPr>
          <a:xfrm>
            <a:off x="376238" y="676275"/>
            <a:ext cx="8391525" cy="6370975"/>
          </a:xfrm>
          <a:prstGeom prst="rect">
            <a:avLst/>
          </a:prstGeom>
          <a:noFill/>
        </p:spPr>
        <p:txBody>
          <a:bodyPr wrap="square" rtlCol="0">
            <a:spAutoFit/>
          </a:bodyPr>
          <a:lstStyle/>
          <a:p>
            <a:pPr algn="ctr"/>
            <a:r>
              <a:rPr lang="cs-CZ" b="1" i="0" dirty="0">
                <a:solidFill>
                  <a:schemeClr val="tx2"/>
                </a:solidFill>
                <a:effectLst/>
                <a:latin typeface="+mn-lt"/>
              </a:rPr>
              <a:t>Historie metra v USA</a:t>
            </a:r>
          </a:p>
          <a:p>
            <a:pPr algn="just"/>
            <a:r>
              <a:rPr lang="cs-CZ" b="0" i="0" dirty="0">
                <a:solidFill>
                  <a:schemeClr val="tx2"/>
                </a:solidFill>
                <a:effectLst/>
                <a:latin typeface="+mn-lt"/>
              </a:rPr>
              <a:t>Psal se rok 1901 a v Bostonu začal čtyři roky starý podzemní tunel sloužit městské rychlodráze. První americké metro bylo na světě. Za pár let postavili podzemku i v New Yorku, aniž tušili, že se stane neuvěřitelným kolosem s tratěmi v délce skoro 400 km a s vozy vyráběnými na zakázku až v Brazílii.</a:t>
            </a:r>
          </a:p>
          <a:p>
            <a:pPr algn="just"/>
            <a:endParaRPr lang="cs-CZ" b="0" i="0" dirty="0">
              <a:solidFill>
                <a:srgbClr val="8C2326"/>
              </a:solidFill>
              <a:effectLst/>
              <a:latin typeface="+mn-lt"/>
            </a:endParaRPr>
          </a:p>
          <a:p>
            <a:pPr algn="just"/>
            <a:r>
              <a:rPr lang="cs-CZ" b="0" i="0" dirty="0">
                <a:solidFill>
                  <a:srgbClr val="000000"/>
                </a:solidFill>
                <a:effectLst/>
                <a:latin typeface="+mn-lt"/>
              </a:rPr>
              <a:t>O metru v USA se obvykle hovoří v souvislosti s New Yorkem, ale amerických měst, jimiž vede městská dráha, je v současné době mnohem více. V San Francisku například podjíždí moře, ale jinak tratě mnohdy nevedou primárně pod zemí, jak to známe např.  z Prahy, ale v daleko větší míře i po mostech nad pozemními komunikacemi nebo souběžně s nimi.</a:t>
            </a:r>
          </a:p>
          <a:p>
            <a:pPr algn="just"/>
            <a:endParaRPr lang="cs-CZ" b="0" i="0" dirty="0">
              <a:solidFill>
                <a:srgbClr val="000000"/>
              </a:solidFill>
              <a:effectLst/>
              <a:latin typeface="+mn-lt"/>
            </a:endParaRPr>
          </a:p>
          <a:p>
            <a:pPr algn="l" fontAlgn="base"/>
            <a:r>
              <a:rPr lang="cs-CZ" i="0" dirty="0">
                <a:solidFill>
                  <a:srgbClr val="000000"/>
                </a:solidFill>
                <a:effectLst/>
                <a:latin typeface="+mn-lt"/>
              </a:rPr>
              <a:t>Největší systém metra na světě: New York City Subway. Má přes 400 zastávek. </a:t>
            </a:r>
          </a:p>
          <a:p>
            <a:pPr algn="just"/>
            <a:endParaRPr lang="cs-CZ" dirty="0">
              <a:latin typeface="+mn-lt"/>
            </a:endParaRPr>
          </a:p>
        </p:txBody>
      </p:sp>
    </p:spTree>
    <p:extLst>
      <p:ext uri="{BB962C8B-B14F-4D97-AF65-F5344CB8AC3E}">
        <p14:creationId xmlns:p14="http://schemas.microsoft.com/office/powerpoint/2010/main" val="62459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78852"/>
                                        </p:tgtEl>
                                        <p:attrNameLst>
                                          <p:attrName>style.visibility</p:attrName>
                                        </p:attrNameLst>
                                      </p:cBhvr>
                                      <p:to>
                                        <p:strVal val="visible"/>
                                      </p:to>
                                    </p:set>
                                    <p:animEffect transition="in" filter="dissolve">
                                      <p:cBhvr>
                                        <p:cTn id="7" dur="500"/>
                                        <p:tgtEl>
                                          <p:spTgt spid="78852"/>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78854"/>
                                        </p:tgtEl>
                                        <p:attrNameLst>
                                          <p:attrName>style.visibility</p:attrName>
                                        </p:attrNameLst>
                                      </p:cBhvr>
                                      <p:to>
                                        <p:strVal val="visible"/>
                                      </p:to>
                                    </p:set>
                                    <p:animEffect transition="in" filter="dissolve">
                                      <p:cBhvr>
                                        <p:cTn id="11"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P spid="78854"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2050" name="Picture 2">
            <a:extLst>
              <a:ext uri="{FF2B5EF4-FFF2-40B4-BE49-F238E27FC236}">
                <a16:creationId xmlns:a16="http://schemas.microsoft.com/office/drawing/2014/main" id="{EDCC2494-692A-2AB8-3E49-C76D7D7CA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118" y="495000"/>
            <a:ext cx="3925592" cy="586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3F773852-EA72-F10A-0211-4ECE7101B7C4}"/>
              </a:ext>
            </a:extLst>
          </p:cNvPr>
          <p:cNvSpPr txBox="1"/>
          <p:nvPr/>
        </p:nvSpPr>
        <p:spPr>
          <a:xfrm>
            <a:off x="4722829" y="495000"/>
            <a:ext cx="4044934" cy="4154984"/>
          </a:xfrm>
          <a:prstGeom prst="rect">
            <a:avLst/>
          </a:prstGeom>
          <a:noFill/>
        </p:spPr>
        <p:txBody>
          <a:bodyPr wrap="square" rtlCol="0">
            <a:spAutoFit/>
          </a:bodyPr>
          <a:lstStyle/>
          <a:p>
            <a:pPr algn="just"/>
            <a:r>
              <a:rPr lang="cs-CZ" b="0" i="0" dirty="0">
                <a:solidFill>
                  <a:srgbClr val="202122"/>
                </a:solidFill>
                <a:effectLst/>
                <a:latin typeface="+mn-lt"/>
              </a:rPr>
              <a:t>Interiér vozu BU gate, New York Transit Museum. Tento vůz byl vyroben v roce 1903 a byl původně vybaven otočnými sedadly. Když byl vůz v roce 1938 přestavěn na Q-Type, sedadla byla nahrazena sedadly výše uvedenými. V roce 1979 byl tento vůz opět přestavěn na vůz BU gate, ale sedadla zůstala nezměněna.</a:t>
            </a:r>
            <a:endParaRPr lang="cs-CZ" dirty="0">
              <a:latin typeface="+mn-lt"/>
            </a:endParaRPr>
          </a:p>
        </p:txBody>
      </p:sp>
    </p:spTree>
    <p:extLst>
      <p:ext uri="{BB962C8B-B14F-4D97-AF65-F5344CB8AC3E}">
        <p14:creationId xmlns:p14="http://schemas.microsoft.com/office/powerpoint/2010/main" val="61211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78852"/>
                                        </p:tgtEl>
                                        <p:attrNameLst>
                                          <p:attrName>style.visibility</p:attrName>
                                        </p:attrNameLst>
                                      </p:cBhvr>
                                      <p:to>
                                        <p:strVal val="visible"/>
                                      </p:to>
                                    </p:set>
                                    <p:animEffect transition="in" filter="dissolve">
                                      <p:cBhvr>
                                        <p:cTn id="7" dur="500"/>
                                        <p:tgtEl>
                                          <p:spTgt spid="78852"/>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78854"/>
                                        </p:tgtEl>
                                        <p:attrNameLst>
                                          <p:attrName>style.visibility</p:attrName>
                                        </p:attrNameLst>
                                      </p:cBhvr>
                                      <p:to>
                                        <p:strVal val="visible"/>
                                      </p:to>
                                    </p:set>
                                    <p:animEffect transition="in" filter="dissolve">
                                      <p:cBhvr>
                                        <p:cTn id="11"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P spid="78854"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1026" name="Picture 2">
            <a:extLst>
              <a:ext uri="{FF2B5EF4-FFF2-40B4-BE49-F238E27FC236}">
                <a16:creationId xmlns:a16="http://schemas.microsoft.com/office/drawing/2014/main" id="{4E40F3BD-AE1E-FF7F-83AA-E717E783B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69" y="360363"/>
            <a:ext cx="7200000" cy="54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2CBECD1F-AABB-C32F-C017-A0292F079D1B}"/>
              </a:ext>
            </a:extLst>
          </p:cNvPr>
          <p:cNvSpPr txBox="1"/>
          <p:nvPr/>
        </p:nvSpPr>
        <p:spPr>
          <a:xfrm>
            <a:off x="622169" y="5760363"/>
            <a:ext cx="7200000" cy="461665"/>
          </a:xfrm>
          <a:prstGeom prst="rect">
            <a:avLst/>
          </a:prstGeom>
          <a:noFill/>
        </p:spPr>
        <p:txBody>
          <a:bodyPr wrap="square" rtlCol="0">
            <a:spAutoFit/>
          </a:bodyPr>
          <a:lstStyle/>
          <a:p>
            <a:r>
              <a:rPr lang="pl-PL" b="0" i="0" dirty="0">
                <a:solidFill>
                  <a:srgbClr val="202122"/>
                </a:solidFill>
                <a:effectLst/>
                <a:latin typeface="+mn-lt"/>
              </a:rPr>
              <a:t>Interiér vozu metra IRT lo-v z roku 1917.</a:t>
            </a:r>
            <a:endParaRPr lang="cs-CZ" dirty="0">
              <a:latin typeface="+mn-lt"/>
            </a:endParaRPr>
          </a:p>
        </p:txBody>
      </p:sp>
    </p:spTree>
    <p:extLst>
      <p:ext uri="{BB962C8B-B14F-4D97-AF65-F5344CB8AC3E}">
        <p14:creationId xmlns:p14="http://schemas.microsoft.com/office/powerpoint/2010/main" val="400954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78852"/>
                                        </p:tgtEl>
                                        <p:attrNameLst>
                                          <p:attrName>style.visibility</p:attrName>
                                        </p:attrNameLst>
                                      </p:cBhvr>
                                      <p:to>
                                        <p:strVal val="visible"/>
                                      </p:to>
                                    </p:set>
                                    <p:animEffect transition="in" filter="dissolve">
                                      <p:cBhvr>
                                        <p:cTn id="7" dur="500"/>
                                        <p:tgtEl>
                                          <p:spTgt spid="78852"/>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78854"/>
                                        </p:tgtEl>
                                        <p:attrNameLst>
                                          <p:attrName>style.visibility</p:attrName>
                                        </p:attrNameLst>
                                      </p:cBhvr>
                                      <p:to>
                                        <p:strVal val="visible"/>
                                      </p:to>
                                    </p:set>
                                    <p:animEffect transition="in" filter="dissolve">
                                      <p:cBhvr>
                                        <p:cTn id="11"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P spid="78854"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7170" name="Picture 2" descr="Manhattan New York Usa Listopadu2019 New York City Metro Street - Stock  redakční Foto © ELEPHOTOS # 331913044">
            <a:extLst>
              <a:ext uri="{FF2B5EF4-FFF2-40B4-BE49-F238E27FC236}">
                <a16:creationId xmlns:a16="http://schemas.microsoft.com/office/drawing/2014/main" id="{ADAD0E0A-A7F4-9227-12AD-5D72D0A7C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718" y="1066880"/>
            <a:ext cx="7502661" cy="54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2BC80D43-0F4B-E9A8-88AF-EE63097EF7C6}"/>
              </a:ext>
            </a:extLst>
          </p:cNvPr>
          <p:cNvSpPr txBox="1"/>
          <p:nvPr/>
        </p:nvSpPr>
        <p:spPr>
          <a:xfrm>
            <a:off x="376238" y="370035"/>
            <a:ext cx="8324703" cy="1077218"/>
          </a:xfrm>
          <a:prstGeom prst="rect">
            <a:avLst/>
          </a:prstGeom>
          <a:noFill/>
        </p:spPr>
        <p:txBody>
          <a:bodyPr wrap="square" rtlCol="0">
            <a:spAutoFit/>
          </a:bodyPr>
          <a:lstStyle/>
          <a:p>
            <a:r>
              <a:rPr lang="cs-CZ" sz="2000" b="1" i="0" dirty="0">
                <a:solidFill>
                  <a:srgbClr val="3C3C3C"/>
                </a:solidFill>
                <a:effectLst/>
                <a:latin typeface="+mn-lt"/>
              </a:rPr>
              <a:t>Manhattan, New York, USA - 30. listopadu2019. New York City Metro na 49 Street a 7 Avenue. </a:t>
            </a:r>
          </a:p>
          <a:p>
            <a:endParaRPr lang="cs-CZ" dirty="0"/>
          </a:p>
        </p:txBody>
      </p:sp>
    </p:spTree>
    <p:extLst>
      <p:ext uri="{BB962C8B-B14F-4D97-AF65-F5344CB8AC3E}">
        <p14:creationId xmlns:p14="http://schemas.microsoft.com/office/powerpoint/2010/main" val="116302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78852"/>
                                        </p:tgtEl>
                                        <p:attrNameLst>
                                          <p:attrName>style.visibility</p:attrName>
                                        </p:attrNameLst>
                                      </p:cBhvr>
                                      <p:to>
                                        <p:strVal val="visible"/>
                                      </p:to>
                                    </p:set>
                                    <p:animEffect transition="in" filter="dissolve">
                                      <p:cBhvr>
                                        <p:cTn id="7" dur="500"/>
                                        <p:tgtEl>
                                          <p:spTgt spid="78852"/>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78854"/>
                                        </p:tgtEl>
                                        <p:attrNameLst>
                                          <p:attrName>style.visibility</p:attrName>
                                        </p:attrNameLst>
                                      </p:cBhvr>
                                      <p:to>
                                        <p:strVal val="visible"/>
                                      </p:to>
                                    </p:set>
                                    <p:animEffect transition="in" filter="dissolve">
                                      <p:cBhvr>
                                        <p:cTn id="11"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P spid="78854"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 name="Obrázek 2">
            <a:extLst>
              <a:ext uri="{FF2B5EF4-FFF2-40B4-BE49-F238E27FC236}">
                <a16:creationId xmlns:a16="http://schemas.microsoft.com/office/drawing/2014/main" id="{14FB732C-99DA-217A-EC98-E477A5462A3D}"/>
              </a:ext>
            </a:extLst>
          </p:cNvPr>
          <p:cNvPicPr>
            <a:picLocks noChangeAspect="1"/>
          </p:cNvPicPr>
          <p:nvPr/>
        </p:nvPicPr>
        <p:blipFill>
          <a:blip r:embed="rId4"/>
          <a:stretch>
            <a:fillRect/>
          </a:stretch>
        </p:blipFill>
        <p:spPr>
          <a:xfrm>
            <a:off x="133953" y="3735535"/>
            <a:ext cx="3942000" cy="2628000"/>
          </a:xfrm>
          <a:prstGeom prst="rect">
            <a:avLst/>
          </a:prstGeom>
        </p:spPr>
      </p:pic>
      <p:sp>
        <p:nvSpPr>
          <p:cNvPr id="4" name="TextovéPole 3">
            <a:extLst>
              <a:ext uri="{FF2B5EF4-FFF2-40B4-BE49-F238E27FC236}">
                <a16:creationId xmlns:a16="http://schemas.microsoft.com/office/drawing/2014/main" id="{B9A8F97C-E91C-3DF2-8560-CBBC44FD0314}"/>
              </a:ext>
            </a:extLst>
          </p:cNvPr>
          <p:cNvSpPr txBox="1"/>
          <p:nvPr/>
        </p:nvSpPr>
        <p:spPr>
          <a:xfrm>
            <a:off x="376238" y="518474"/>
            <a:ext cx="8315275" cy="2800767"/>
          </a:xfrm>
          <a:prstGeom prst="rect">
            <a:avLst/>
          </a:prstGeom>
          <a:noFill/>
        </p:spPr>
        <p:txBody>
          <a:bodyPr wrap="square" rtlCol="0">
            <a:spAutoFit/>
          </a:bodyPr>
          <a:lstStyle/>
          <a:p>
            <a:pPr algn="just"/>
            <a:r>
              <a:rPr lang="cs-CZ" b="1" i="0" dirty="0">
                <a:solidFill>
                  <a:srgbClr val="212529"/>
                </a:solidFill>
                <a:effectLst/>
                <a:latin typeface="+mn-lt"/>
              </a:rPr>
              <a:t>Na závěr jedna zajímavost: Dorfbahn Serfaus Rakousko - nejkratší metro na světě.</a:t>
            </a:r>
          </a:p>
          <a:p>
            <a:pPr algn="just"/>
            <a:r>
              <a:rPr lang="cs-CZ" sz="2000" b="0" i="0" dirty="0">
                <a:solidFill>
                  <a:srgbClr val="212529"/>
                </a:solidFill>
                <a:effectLst/>
                <a:latin typeface="+mn-lt"/>
              </a:rPr>
              <a:t>V minulém století obec rozhodla z lyžařského střediska vystrnadit automobily. Autobusová doprava však nestačila, proto se začal hloubit tunel metra. V horách, ve skále se budovalo celý rok. Metro vede od parkoviště ke kostelu, do centra a poté končí u lanovky a "vrací" se zpět.</a:t>
            </a:r>
            <a:r>
              <a:rPr lang="cs-CZ" b="0" i="0" dirty="0">
                <a:solidFill>
                  <a:srgbClr val="212529"/>
                </a:solidFill>
                <a:effectLst/>
                <a:latin typeface="+mn-lt"/>
              </a:rPr>
              <a:t> </a:t>
            </a:r>
          </a:p>
          <a:p>
            <a:pPr algn="just"/>
            <a:r>
              <a:rPr lang="cs-CZ" sz="2000" b="0" i="0" dirty="0">
                <a:solidFill>
                  <a:srgbClr val="000000"/>
                </a:solidFill>
                <a:effectLst/>
                <a:latin typeface="+mn-lt"/>
              </a:rPr>
              <a:t>V podstatě se jedná o podzemní tunelovou lanovku se soupravou pohybující se na vzduchovém polštá</a:t>
            </a:r>
            <a:r>
              <a:rPr lang="cs-CZ" b="0" i="0" dirty="0">
                <a:solidFill>
                  <a:srgbClr val="000000"/>
                </a:solidFill>
                <a:effectLst/>
                <a:latin typeface="+mn-lt"/>
              </a:rPr>
              <a:t>ři.</a:t>
            </a:r>
            <a:endParaRPr lang="cs-CZ" dirty="0">
              <a:latin typeface="+mn-lt"/>
            </a:endParaRPr>
          </a:p>
        </p:txBody>
      </p:sp>
      <p:pic>
        <p:nvPicPr>
          <p:cNvPr id="2052" name="Picture 4" descr="Metro zdarma pro lyžaře: U-Bahn v rakouském Serfaus">
            <a:extLst>
              <a:ext uri="{FF2B5EF4-FFF2-40B4-BE49-F238E27FC236}">
                <a16:creationId xmlns:a16="http://schemas.microsoft.com/office/drawing/2014/main" id="{4AB2D665-EF5E-A2D5-BC20-90EB04C880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731" y="3142187"/>
            <a:ext cx="4860000" cy="3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06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2" name="TextovéPole 1">
            <a:extLst>
              <a:ext uri="{FF2B5EF4-FFF2-40B4-BE49-F238E27FC236}">
                <a16:creationId xmlns:a16="http://schemas.microsoft.com/office/drawing/2014/main" id="{33C9618D-E34E-0ED4-8FE9-8FD29E546D96}"/>
              </a:ext>
            </a:extLst>
          </p:cNvPr>
          <p:cNvSpPr txBox="1"/>
          <p:nvPr/>
        </p:nvSpPr>
        <p:spPr>
          <a:xfrm>
            <a:off x="376238" y="676275"/>
            <a:ext cx="8391525" cy="5632311"/>
          </a:xfrm>
          <a:prstGeom prst="rect">
            <a:avLst/>
          </a:prstGeom>
          <a:noFill/>
        </p:spPr>
        <p:txBody>
          <a:bodyPr wrap="square" rtlCol="0">
            <a:spAutoFit/>
          </a:bodyPr>
          <a:lstStyle/>
          <a:p>
            <a:pPr algn="ctr"/>
            <a:r>
              <a:rPr lang="cs-CZ" b="1" dirty="0">
                <a:solidFill>
                  <a:srgbClr val="0070C0"/>
                </a:solidFill>
              </a:rPr>
              <a:t>Co následovalo po omnibusech?</a:t>
            </a:r>
          </a:p>
          <a:p>
            <a:pPr algn="just"/>
            <a:endParaRPr lang="cs-CZ" b="1" i="0" dirty="0">
              <a:solidFill>
                <a:srgbClr val="000000"/>
              </a:solidFill>
              <a:effectLst/>
              <a:latin typeface="+mn-lt"/>
            </a:endParaRPr>
          </a:p>
          <a:p>
            <a:pPr algn="just"/>
            <a:r>
              <a:rPr lang="cs-CZ" b="1" i="0" dirty="0">
                <a:solidFill>
                  <a:srgbClr val="0070C0"/>
                </a:solidFill>
                <a:effectLst/>
                <a:latin typeface="+mn-lt"/>
              </a:rPr>
              <a:t>První autobu</a:t>
            </a:r>
            <a:r>
              <a:rPr lang="cs-CZ" b="1" i="0" dirty="0">
                <a:solidFill>
                  <a:srgbClr val="000000"/>
                </a:solidFill>
                <a:effectLst/>
                <a:latin typeface="+mn-lt"/>
              </a:rPr>
              <a:t>s (tehdy ještě pod názvem omnibus) se spalovacím motorem představil Karl Benz v roce 1895, do pravidelného linkového provozu se dostal v říjnu roku 1899 v Londýně. </a:t>
            </a:r>
          </a:p>
          <a:p>
            <a:pPr algn="just"/>
            <a:r>
              <a:rPr lang="cs-CZ" b="1" i="0" dirty="0">
                <a:solidFill>
                  <a:srgbClr val="000000"/>
                </a:solidFill>
                <a:effectLst/>
                <a:latin typeface="+mn-lt"/>
              </a:rPr>
              <a:t>Tehdy se jednalo o velmi nespolehlivá vozidla, navíc měla velmi omezený počet cestujících (okolo 10-20 osob). </a:t>
            </a:r>
          </a:p>
          <a:p>
            <a:pPr algn="just"/>
            <a:r>
              <a:rPr lang="cs-CZ" b="1" i="0" dirty="0">
                <a:solidFill>
                  <a:srgbClr val="000000"/>
                </a:solidFill>
                <a:effectLst/>
                <a:latin typeface="+mn-lt"/>
              </a:rPr>
              <a:t>Vývoj však šel rychle dopředu a okolo roku 1930 již autobusy uvezly až 50 lidí a byly poháněny různými palivy – na svítiplyn, na naftu, na dřevoplyn atp. </a:t>
            </a:r>
          </a:p>
          <a:p>
            <a:pPr algn="just"/>
            <a:r>
              <a:rPr lang="cs-CZ" b="1" i="0" dirty="0">
                <a:solidFill>
                  <a:srgbClr val="0070C0"/>
                </a:solidFill>
                <a:effectLst/>
                <a:latin typeface="+mn-lt"/>
              </a:rPr>
              <a:t>Hlavní rozvoj autobusové dopravy však nastal až krátce po 2. světové válce, </a:t>
            </a:r>
            <a:r>
              <a:rPr lang="cs-CZ" b="1" i="0" dirty="0">
                <a:solidFill>
                  <a:srgbClr val="000000"/>
                </a:solidFill>
                <a:effectLst/>
                <a:latin typeface="+mn-lt"/>
              </a:rPr>
              <a:t>když byla rozšířena infrastruktura pro automobilovou dopravu (zlevnil benzín a nafta, byly kvalitnější silnice apod.). </a:t>
            </a:r>
            <a:endParaRPr lang="cs-CZ" dirty="0"/>
          </a:p>
        </p:txBody>
      </p:sp>
    </p:spTree>
    <p:extLst>
      <p:ext uri="{BB962C8B-B14F-4D97-AF65-F5344CB8AC3E}">
        <p14:creationId xmlns:p14="http://schemas.microsoft.com/office/powerpoint/2010/main" val="402583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8851"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8852" name="Text Box 4"/>
          <p:cNvSpPr txBox="1">
            <a:spLocks noChangeArrowheads="1"/>
          </p:cNvSpPr>
          <p:nvPr/>
        </p:nvSpPr>
        <p:spPr bwMode="auto">
          <a:xfrm>
            <a:off x="469900" y="3606713"/>
            <a:ext cx="8391525" cy="334586"/>
          </a:xfrm>
          <a:prstGeom prst="rect">
            <a:avLst/>
          </a:prstGeom>
          <a:noFill/>
          <a:ln w="9525">
            <a:noFill/>
            <a:miter lim="800000"/>
            <a:headEnd/>
            <a:tailEnd/>
          </a:ln>
        </p:spPr>
        <p:txBody>
          <a:bodyPr/>
          <a:lstStyle/>
          <a:p>
            <a:pPr algn="ctr"/>
            <a:endParaRPr lang="cs-CZ" sz="2000">
              <a:latin typeface="Tahoma" pitchFamily="34" charset="0"/>
            </a:endParaRPr>
          </a:p>
        </p:txBody>
      </p:sp>
      <p:pic>
        <p:nvPicPr>
          <p:cNvPr id="1638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8854"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pic>
        <p:nvPicPr>
          <p:cNvPr id="3" name="Obrázek 2">
            <a:extLst>
              <a:ext uri="{FF2B5EF4-FFF2-40B4-BE49-F238E27FC236}">
                <a16:creationId xmlns:a16="http://schemas.microsoft.com/office/drawing/2014/main" id="{4E8D706D-2BA7-1FE7-5517-A164DFC71784}"/>
              </a:ext>
            </a:extLst>
          </p:cNvPr>
          <p:cNvPicPr>
            <a:picLocks noChangeAspect="1"/>
          </p:cNvPicPr>
          <p:nvPr/>
        </p:nvPicPr>
        <p:blipFill>
          <a:blip r:embed="rId4"/>
          <a:stretch>
            <a:fillRect/>
          </a:stretch>
        </p:blipFill>
        <p:spPr>
          <a:xfrm>
            <a:off x="217025" y="549000"/>
            <a:ext cx="8644400" cy="5760000"/>
          </a:xfrm>
          <a:prstGeom prst="rect">
            <a:avLst/>
          </a:prstGeom>
        </p:spPr>
      </p:pic>
    </p:spTree>
    <p:extLst>
      <p:ext uri="{BB962C8B-B14F-4D97-AF65-F5344CB8AC3E}">
        <p14:creationId xmlns:p14="http://schemas.microsoft.com/office/powerpoint/2010/main" val="126259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8852"/>
                                        </p:tgtEl>
                                        <p:attrNameLst>
                                          <p:attrName>style.visibility</p:attrName>
                                        </p:attrNameLst>
                                      </p:cBhvr>
                                      <p:to>
                                        <p:strVal val="visible"/>
                                      </p:to>
                                    </p:set>
                                    <p:animEffect transition="in" filter="dissolve">
                                      <p:cBhvr>
                                        <p:cTn id="11" dur="500"/>
                                        <p:tgtEl>
                                          <p:spTgt spid="78852"/>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8854"/>
                                        </p:tgtEl>
                                        <p:attrNameLst>
                                          <p:attrName>style.visibility</p:attrName>
                                        </p:attrNameLst>
                                      </p:cBhvr>
                                      <p:to>
                                        <p:strVal val="visible"/>
                                      </p:to>
                                    </p:set>
                                    <p:animEffect transition="in" filter="dissolve">
                                      <p:cBhvr>
                                        <p:cTn id="15"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2" grpId="0" autoUpdateAnimBg="0"/>
      <p:bldP spid="78854"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lista-DFJP--znak"/>
          <p:cNvPicPr>
            <a:picLocks noChangeAspect="1" noChangeArrowheads="1"/>
          </p:cNvPicPr>
          <p:nvPr/>
        </p:nvPicPr>
        <p:blipFill>
          <a:blip r:embed="rId2"/>
          <a:srcRect/>
          <a:stretch>
            <a:fillRect/>
          </a:stretch>
        </p:blipFill>
        <p:spPr bwMode="auto">
          <a:xfrm>
            <a:off x="3175" y="5492750"/>
            <a:ext cx="9140825" cy="1365250"/>
          </a:xfrm>
          <a:prstGeom prst="rect">
            <a:avLst/>
          </a:prstGeom>
          <a:noFill/>
          <a:ln w="9525">
            <a:noFill/>
            <a:miter lim="800000"/>
            <a:headEnd/>
            <a:tailEnd/>
          </a:ln>
        </p:spPr>
      </p:pic>
      <p:sp>
        <p:nvSpPr>
          <p:cNvPr id="71683" name="Text Box 3"/>
          <p:cNvSpPr txBox="1">
            <a:spLocks noChangeArrowheads="1"/>
          </p:cNvSpPr>
          <p:nvPr/>
        </p:nvSpPr>
        <p:spPr bwMode="auto">
          <a:xfrm>
            <a:off x="250825" y="719138"/>
            <a:ext cx="8610600" cy="360362"/>
          </a:xfrm>
          <a:prstGeom prst="rect">
            <a:avLst/>
          </a:prstGeom>
          <a:noFill/>
          <a:ln w="9525">
            <a:noFill/>
            <a:miter lim="800000"/>
            <a:headEnd/>
            <a:tailEnd/>
          </a:ln>
        </p:spPr>
        <p:txBody>
          <a:bodyPr/>
          <a:lstStyle/>
          <a:p>
            <a:pPr algn="ctr"/>
            <a:endParaRPr lang="cs-CZ" sz="2000">
              <a:latin typeface="Tahoma" pitchFamily="34" charset="0"/>
            </a:endParaRPr>
          </a:p>
        </p:txBody>
      </p:sp>
      <p:sp>
        <p:nvSpPr>
          <p:cNvPr id="71684" name="Text Box 4"/>
          <p:cNvSpPr txBox="1">
            <a:spLocks noChangeArrowheads="1"/>
          </p:cNvSpPr>
          <p:nvPr/>
        </p:nvSpPr>
        <p:spPr bwMode="auto">
          <a:xfrm>
            <a:off x="266700" y="3581400"/>
            <a:ext cx="8610600" cy="360363"/>
          </a:xfrm>
          <a:prstGeom prst="rect">
            <a:avLst/>
          </a:prstGeom>
          <a:noFill/>
          <a:ln w="9525">
            <a:noFill/>
            <a:miter lim="800000"/>
            <a:headEnd/>
            <a:tailEnd/>
          </a:ln>
        </p:spPr>
        <p:txBody>
          <a:bodyPr/>
          <a:lstStyle/>
          <a:p>
            <a:pPr algn="ctr"/>
            <a:endParaRPr lang="cs-CZ" sz="2000">
              <a:latin typeface="Tahoma" pitchFamily="34" charset="0"/>
            </a:endParaRPr>
          </a:p>
        </p:txBody>
      </p:sp>
      <p:pic>
        <p:nvPicPr>
          <p:cNvPr id="31748" name="Picture 5" descr="lista-DFJP"/>
          <p:cNvPicPr>
            <a:picLocks noChangeAspect="1" noChangeArrowheads="1"/>
          </p:cNvPicPr>
          <p:nvPr/>
        </p:nvPicPr>
        <p:blipFill>
          <a:blip r:embed="rId3"/>
          <a:srcRect/>
          <a:stretch>
            <a:fillRect/>
          </a:stretch>
        </p:blipFill>
        <p:spPr bwMode="auto">
          <a:xfrm>
            <a:off x="0" y="0"/>
            <a:ext cx="9140825" cy="360363"/>
          </a:xfrm>
          <a:prstGeom prst="rect">
            <a:avLst/>
          </a:prstGeom>
          <a:noFill/>
          <a:ln w="9525">
            <a:noFill/>
            <a:miter lim="800000"/>
            <a:headEnd/>
            <a:tailEnd/>
          </a:ln>
        </p:spPr>
      </p:pic>
      <p:sp>
        <p:nvSpPr>
          <p:cNvPr id="71686" name="Text Box 6"/>
          <p:cNvSpPr txBox="1">
            <a:spLocks noChangeArrowheads="1"/>
          </p:cNvSpPr>
          <p:nvPr/>
        </p:nvSpPr>
        <p:spPr bwMode="auto">
          <a:xfrm>
            <a:off x="376238" y="6486525"/>
            <a:ext cx="8391525" cy="298450"/>
          </a:xfrm>
          <a:prstGeom prst="rect">
            <a:avLst/>
          </a:prstGeom>
          <a:noFill/>
          <a:ln w="9525">
            <a:noFill/>
            <a:miter lim="800000"/>
            <a:headEnd/>
            <a:tailEnd/>
          </a:ln>
        </p:spPr>
        <p:txBody>
          <a:bodyPr lIns="0" tIns="54000" rIns="0" bIns="0">
            <a:spAutoFit/>
          </a:bodyPr>
          <a:lstStyle/>
          <a:p>
            <a:pPr eaLnBrk="0" hangingPunct="0">
              <a:tabLst>
                <a:tab pos="1428750" algn="l"/>
              </a:tabLst>
            </a:pPr>
            <a:r>
              <a:rPr lang="cs-CZ" sz="1600" b="1">
                <a:solidFill>
                  <a:schemeClr val="bg1"/>
                </a:solidFill>
                <a:latin typeface="Tahoma" pitchFamily="34" charset="0"/>
              </a:rPr>
              <a:t>www.upce.cz</a:t>
            </a:r>
            <a:endParaRPr lang="cs-CZ" sz="1600">
              <a:solidFill>
                <a:schemeClr val="bg1"/>
              </a:solidFill>
              <a:latin typeface="Tahoma" pitchFamily="34" charset="0"/>
            </a:endParaRPr>
          </a:p>
        </p:txBody>
      </p:sp>
      <p:sp>
        <p:nvSpPr>
          <p:cNvPr id="31750" name="Text Box 7"/>
          <p:cNvSpPr txBox="1">
            <a:spLocks noChangeArrowheads="1"/>
          </p:cNvSpPr>
          <p:nvPr/>
        </p:nvSpPr>
        <p:spPr bwMode="auto">
          <a:xfrm>
            <a:off x="166688" y="539750"/>
            <a:ext cx="8769350" cy="976313"/>
          </a:xfrm>
          <a:prstGeom prst="rect">
            <a:avLst/>
          </a:prstGeom>
          <a:noFill/>
          <a:ln w="9525">
            <a:noFill/>
            <a:miter lim="800000"/>
            <a:headEnd/>
            <a:tailEnd/>
          </a:ln>
        </p:spPr>
        <p:txBody>
          <a:bodyPr>
            <a:spAutoFit/>
          </a:bodyPr>
          <a:lstStyle/>
          <a:p>
            <a:pPr>
              <a:spcBef>
                <a:spcPct val="50000"/>
              </a:spcBef>
            </a:pPr>
            <a:r>
              <a:rPr lang="cs-CZ" sz="1800"/>
              <a:t>. </a:t>
            </a:r>
            <a:br>
              <a:rPr lang="cs-CZ" sz="1800"/>
            </a:br>
            <a:r>
              <a:rPr lang="cs-CZ" sz="2000"/>
              <a:t> </a:t>
            </a:r>
            <a:br>
              <a:rPr lang="cs-CZ" sz="2000"/>
            </a:br>
            <a:endParaRPr lang="cs-CZ" sz="2000"/>
          </a:p>
        </p:txBody>
      </p:sp>
      <p:sp>
        <p:nvSpPr>
          <p:cNvPr id="31751" name="Text Box 8"/>
          <p:cNvSpPr txBox="1">
            <a:spLocks noChangeArrowheads="1"/>
          </p:cNvSpPr>
          <p:nvPr/>
        </p:nvSpPr>
        <p:spPr bwMode="auto">
          <a:xfrm>
            <a:off x="0" y="379413"/>
            <a:ext cx="9144000" cy="707886"/>
          </a:xfrm>
          <a:prstGeom prst="rect">
            <a:avLst/>
          </a:prstGeom>
          <a:noFill/>
          <a:ln w="9525">
            <a:noFill/>
            <a:miter lim="800000"/>
            <a:headEnd/>
            <a:tailEnd/>
          </a:ln>
        </p:spPr>
        <p:txBody>
          <a:bodyPr>
            <a:spAutoFit/>
          </a:bodyPr>
          <a:lstStyle/>
          <a:p>
            <a:endParaRPr lang="cs-CZ" sz="1600" dirty="0">
              <a:latin typeface="Arial" charset="0"/>
            </a:endParaRPr>
          </a:p>
          <a:p>
            <a:pPr>
              <a:spcBef>
                <a:spcPct val="50000"/>
              </a:spcBef>
            </a:pPr>
            <a:endParaRPr lang="cs-CZ" sz="1600" dirty="0">
              <a:latin typeface="Arial" charset="0"/>
            </a:endParaRPr>
          </a:p>
        </p:txBody>
      </p:sp>
      <p:sp>
        <p:nvSpPr>
          <p:cNvPr id="2" name="TextovéPole 1"/>
          <p:cNvSpPr txBox="1"/>
          <p:nvPr/>
        </p:nvSpPr>
        <p:spPr>
          <a:xfrm>
            <a:off x="1116623" y="2198077"/>
            <a:ext cx="6752492" cy="707886"/>
          </a:xfrm>
          <a:prstGeom prst="rect">
            <a:avLst/>
          </a:prstGeom>
          <a:noFill/>
        </p:spPr>
        <p:txBody>
          <a:bodyPr wrap="square" rtlCol="0">
            <a:spAutoFit/>
          </a:bodyPr>
          <a:lstStyle/>
          <a:p>
            <a:pPr algn="ctr"/>
            <a:r>
              <a:rPr lang="cs-CZ" sz="4000" b="1" dirty="0"/>
              <a:t>Děkuji Vám za pozornost</a:t>
            </a:r>
          </a:p>
        </p:txBody>
      </p:sp>
      <p:sp>
        <p:nvSpPr>
          <p:cNvPr id="3" name="TextovéPole 2">
            <a:extLst>
              <a:ext uri="{FF2B5EF4-FFF2-40B4-BE49-F238E27FC236}">
                <a16:creationId xmlns:a16="http://schemas.microsoft.com/office/drawing/2014/main" id="{BDE6CBA6-8B2D-96B3-BF91-6CCF36B99BF7}"/>
              </a:ext>
            </a:extLst>
          </p:cNvPr>
          <p:cNvSpPr txBox="1"/>
          <p:nvPr/>
        </p:nvSpPr>
        <p:spPr>
          <a:xfrm>
            <a:off x="1715678" y="4329113"/>
            <a:ext cx="5778631" cy="1938992"/>
          </a:xfrm>
          <a:prstGeom prst="rect">
            <a:avLst/>
          </a:prstGeom>
          <a:noFill/>
        </p:spPr>
        <p:txBody>
          <a:bodyPr wrap="square" rtlCol="0">
            <a:spAutoFit/>
          </a:bodyPr>
          <a:lstStyle/>
          <a:p>
            <a:r>
              <a:rPr lang="cs-CZ" b="1" dirty="0">
                <a:solidFill>
                  <a:srgbClr val="0070C0"/>
                </a:solidFill>
              </a:rPr>
              <a:t>Pro obdivovatele začátků MHD doporučuji:</a:t>
            </a:r>
          </a:p>
          <a:p>
            <a:r>
              <a:rPr lang="cs-CZ" dirty="0"/>
              <a:t>Kouzlo tramvají – dokument USA (2018)</a:t>
            </a:r>
          </a:p>
          <a:p>
            <a:r>
              <a:rPr lang="cs-CZ" dirty="0"/>
              <a:t>Trolejbusy v České a Slovenské republice</a:t>
            </a:r>
          </a:p>
          <a:p>
            <a:r>
              <a:rPr lang="cs-CZ" dirty="0"/>
              <a:t>(1/4 – 4/4) atd.</a:t>
            </a:r>
          </a:p>
        </p:txBody>
      </p:sp>
    </p:spTree>
    <p:extLst>
      <p:ext uri="{BB962C8B-B14F-4D97-AF65-F5344CB8AC3E}">
        <p14:creationId xmlns:p14="http://schemas.microsoft.com/office/powerpoint/2010/main" val="229253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1000"/>
                                  </p:stCondLst>
                                  <p:endCondLst>
                                    <p:cond evt="begin" delay="0">
                                      <p:tn val="5"/>
                                    </p:cond>
                                  </p:endCondLst>
                                  <p:childTnLst>
                                    <p:set>
                                      <p:cBhvr>
                                        <p:cTn id="6" dur="1" fill="hold">
                                          <p:stCondLst>
                                            <p:cond delay="0"/>
                                          </p:stCondLst>
                                        </p:cTn>
                                        <p:tgtEl>
                                          <p:spTgt spid="71683"/>
                                        </p:tgtEl>
                                        <p:attrNameLst>
                                          <p:attrName>style.visibility</p:attrName>
                                        </p:attrNameLst>
                                      </p:cBhvr>
                                      <p:to>
                                        <p:strVal val="visible"/>
                                      </p:to>
                                    </p:set>
                                    <p:animEffect transition="in" filter="dissolve">
                                      <p:cBhvr>
                                        <p:cTn id="7" dur="500"/>
                                        <p:tgtEl>
                                          <p:spTgt spid="71683"/>
                                        </p:tgtEl>
                                      </p:cBhvr>
                                    </p:animEffect>
                                  </p:childTnLst>
                                </p:cTn>
                              </p:par>
                            </p:childTnLst>
                          </p:cTn>
                        </p:par>
                        <p:par>
                          <p:cTn id="8" fill="hold">
                            <p:stCondLst>
                              <p:cond delay="1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71684"/>
                                        </p:tgtEl>
                                        <p:attrNameLst>
                                          <p:attrName>style.visibility</p:attrName>
                                        </p:attrNameLst>
                                      </p:cBhvr>
                                      <p:to>
                                        <p:strVal val="visible"/>
                                      </p:to>
                                    </p:set>
                                    <p:animEffect transition="in" filter="dissolve">
                                      <p:cBhvr>
                                        <p:cTn id="11" dur="500"/>
                                        <p:tgtEl>
                                          <p:spTgt spid="71684"/>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71686"/>
                                        </p:tgtEl>
                                        <p:attrNameLst>
                                          <p:attrName>style.visibility</p:attrName>
                                        </p:attrNameLst>
                                      </p:cBhvr>
                                      <p:to>
                                        <p:strVal val="visible"/>
                                      </p:to>
                                    </p:set>
                                    <p:animEffect transition="in" filter="dissolve">
                                      <p:cBhvr>
                                        <p:cTn id="15" dur="500"/>
                                        <p:tgtEl>
                                          <p:spTgt spid="71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P spid="71684" grpId="0" autoUpdateAnimBg="0"/>
      <p:bldP spid="71686" grpId="0"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7745</TotalTime>
  <Words>4862</Words>
  <Application>Microsoft Office PowerPoint</Application>
  <PresentationFormat>Předvádění na obrazovce (4:3)</PresentationFormat>
  <Paragraphs>282</Paragraphs>
  <Slides>91</Slides>
  <Notes>6</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91</vt:i4>
      </vt:variant>
    </vt:vector>
  </HeadingPairs>
  <TitlesOfParts>
    <vt:vector size="101" baseType="lpstr">
      <vt:lpstr>-apple-system</vt:lpstr>
      <vt:lpstr>Arial</vt:lpstr>
      <vt:lpstr>Calibri</vt:lpstr>
      <vt:lpstr>inherit</vt:lpstr>
      <vt:lpstr>Inter</vt:lpstr>
      <vt:lpstr>MBCorpoSText-Regular-Web</vt:lpstr>
      <vt:lpstr>Source Sans Pro</vt:lpstr>
      <vt:lpstr>Tahoma</vt:lpstr>
      <vt:lpstr>Times New Roman</vt:lpstr>
      <vt:lpstr>Default Design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Doma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Komárkovi</dc:creator>
  <cp:lastModifiedBy>Graja Milan</cp:lastModifiedBy>
  <cp:revision>784</cp:revision>
  <dcterms:created xsi:type="dcterms:W3CDTF">2002-09-03T16:55:02Z</dcterms:created>
  <dcterms:modified xsi:type="dcterms:W3CDTF">2023-10-05T09:03:50Z</dcterms:modified>
</cp:coreProperties>
</file>